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7" r:id="rId2"/>
    <p:sldId id="256" r:id="rId3"/>
    <p:sldId id="258" r:id="rId4"/>
    <p:sldId id="302" r:id="rId5"/>
    <p:sldId id="303" r:id="rId6"/>
    <p:sldId id="304" r:id="rId7"/>
    <p:sldId id="261" r:id="rId8"/>
    <p:sldId id="271" r:id="rId9"/>
    <p:sldId id="272" r:id="rId10"/>
    <p:sldId id="273" r:id="rId11"/>
    <p:sldId id="274" r:id="rId12"/>
    <p:sldId id="282" r:id="rId13"/>
    <p:sldId id="275" r:id="rId14"/>
    <p:sldId id="276" r:id="rId15"/>
    <p:sldId id="277" r:id="rId16"/>
    <p:sldId id="279" r:id="rId17"/>
    <p:sldId id="280" r:id="rId18"/>
    <p:sldId id="305" r:id="rId19"/>
    <p:sldId id="306" r:id="rId20"/>
    <p:sldId id="281" r:id="rId21"/>
    <p:sldId id="260" r:id="rId22"/>
    <p:sldId id="259" r:id="rId23"/>
    <p:sldId id="289" r:id="rId24"/>
    <p:sldId id="293" r:id="rId25"/>
    <p:sldId id="284" r:id="rId26"/>
    <p:sldId id="294" r:id="rId27"/>
    <p:sldId id="295" r:id="rId28"/>
    <p:sldId id="283" r:id="rId29"/>
    <p:sldId id="296" r:id="rId30"/>
    <p:sldId id="290" r:id="rId31"/>
    <p:sldId id="285" r:id="rId32"/>
    <p:sldId id="286" r:id="rId33"/>
    <p:sldId id="287" r:id="rId34"/>
    <p:sldId id="262" r:id="rId35"/>
    <p:sldId id="291" r:id="rId36"/>
    <p:sldId id="297" r:id="rId37"/>
    <p:sldId id="298" r:id="rId38"/>
    <p:sldId id="299" r:id="rId39"/>
    <p:sldId id="300" r:id="rId40"/>
    <p:sldId id="301" r:id="rId41"/>
    <p:sldId id="264" r:id="rId42"/>
    <p:sldId id="265" r:id="rId43"/>
    <p:sldId id="266" r:id="rId44"/>
  </p:sldIdLst>
  <p:sldSz cx="12193588" cy="6858000"/>
  <p:notesSz cx="6858000" cy="9144000"/>
  <p:defaultTextStyle>
    <a:defPPr>
      <a:defRPr lang="zh-CN"/>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5B4F"/>
    <a:srgbClr val="4C4C4C"/>
    <a:srgbClr val="E73A1C"/>
    <a:srgbClr val="333333"/>
    <a:srgbClr val="FEDB43"/>
    <a:srgbClr val="1187B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3308"/>
  </p:normalViewPr>
  <p:slideViewPr>
    <p:cSldViewPr snapToGrid="0" snapToObjects="1">
      <p:cViewPr varScale="1">
        <p:scale>
          <a:sx n="91" d="100"/>
          <a:sy n="91" d="100"/>
        </p:scale>
        <p:origin x="336" y="77"/>
      </p:cViewPr>
      <p:guideLst>
        <p:guide orient="horz" pos="2160"/>
        <p:guide pos="3841"/>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138A7-4B5E-476B-85B3-3B8BE6222693}" type="datetimeFigureOut">
              <a:rPr lang="zh-CN" altLang="en-US" smtClean="0"/>
              <a:t>2017/11/22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429C8-D056-4D40-B625-2BB4189AAE53}" type="slidenum">
              <a:rPr lang="zh-CN" altLang="en-US" smtClean="0"/>
              <a:t>‹#›</a:t>
            </a:fld>
            <a:endParaRPr lang="zh-CN" altLang="en-US"/>
          </a:p>
        </p:txBody>
      </p:sp>
    </p:spTree>
    <p:extLst>
      <p:ext uri="{BB962C8B-B14F-4D97-AF65-F5344CB8AC3E}">
        <p14:creationId xmlns:p14="http://schemas.microsoft.com/office/powerpoint/2010/main" val="3483375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1429C8-D056-4D40-B625-2BB4189AAE53}" type="slidenum">
              <a:rPr lang="zh-CN" altLang="en-US" smtClean="0"/>
              <a:t>3</a:t>
            </a:fld>
            <a:endParaRPr lang="zh-CN" altLang="en-US"/>
          </a:p>
        </p:txBody>
      </p:sp>
    </p:spTree>
    <p:extLst>
      <p:ext uri="{BB962C8B-B14F-4D97-AF65-F5344CB8AC3E}">
        <p14:creationId xmlns:p14="http://schemas.microsoft.com/office/powerpoint/2010/main" val="322946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37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E65B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40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1187B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4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rgbClr val="FEDB4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4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637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73A1C"/>
        </a:solidFill>
        <a:effectLst/>
      </p:bgPr>
    </p:bg>
    <p:spTree>
      <p:nvGrpSpPr>
        <p:cNvPr id="1" name=""/>
        <p:cNvGrpSpPr/>
        <p:nvPr/>
      </p:nvGrpSpPr>
      <p:grpSpPr>
        <a:xfrm>
          <a:off x="0" y="0"/>
          <a:ext cx="0" cy="0"/>
          <a:chOff x="0" y="0"/>
          <a:chExt cx="0" cy="0"/>
        </a:xfrm>
      </p:grpSpPr>
      <p:sp>
        <p:nvSpPr>
          <p:cNvPr id="3" name="矩形 2"/>
          <p:cNvSpPr/>
          <p:nvPr userDrawn="1"/>
        </p:nvSpPr>
        <p:spPr>
          <a:xfrm>
            <a:off x="440661" y="759873"/>
            <a:ext cx="662361" cy="379656"/>
          </a:xfrm>
          <a:prstGeom prst="rect">
            <a:avLst/>
          </a:prstGeom>
        </p:spPr>
        <p:txBody>
          <a:bodyPr wrap="none">
            <a:spAutoFit/>
          </a:bodyPr>
          <a:lstStyle/>
          <a:p>
            <a:r>
              <a:rPr lang="zh-CN" altLang="en-US" sz="1867" dirty="0">
                <a:solidFill>
                  <a:srgbClr val="FFFFFF"/>
                </a:solidFill>
                <a:latin typeface="Segoe UI Light"/>
                <a:ea typeface="微软雅黑"/>
                <a:cs typeface="Segoe UI Light"/>
              </a:rPr>
              <a:t>标注</a:t>
            </a:r>
          </a:p>
        </p:txBody>
      </p:sp>
      <p:sp>
        <p:nvSpPr>
          <p:cNvPr id="4" name="矩形 3"/>
          <p:cNvSpPr/>
          <p:nvPr userDrawn="1"/>
        </p:nvSpPr>
        <p:spPr>
          <a:xfrm>
            <a:off x="2858045" y="841948"/>
            <a:ext cx="1336033" cy="3292440"/>
          </a:xfrm>
          <a:prstGeom prst="rect">
            <a:avLst/>
          </a:prstGeom>
        </p:spPr>
        <p:txBody>
          <a:bodyPr wrap="square">
            <a:spAutoFit/>
          </a:bodyPr>
          <a:lstStyle/>
          <a:p>
            <a:pPr>
              <a:lnSpc>
                <a:spcPct val="130000"/>
              </a:lnSpc>
            </a:pPr>
            <a:r>
              <a:rPr lang="zh-CN" altLang="en-US" sz="1333" dirty="0">
                <a:solidFill>
                  <a:srgbClr val="FFFFFF"/>
                </a:solidFill>
                <a:latin typeface="Segoe UI Light"/>
                <a:ea typeface="微软雅黑"/>
                <a:cs typeface="Segoe UI Light"/>
              </a:rPr>
              <a:t>字体使用 </a:t>
            </a: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行距</a:t>
            </a: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背景图片出处</a:t>
            </a: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声明</a:t>
            </a:r>
            <a:endParaRPr lang="en-US" altLang="zh-CN" sz="1333" dirty="0">
              <a:solidFill>
                <a:srgbClr val="FFFFFF"/>
              </a:solidFill>
              <a:latin typeface="Segoe UI Light"/>
              <a:ea typeface="微软雅黑"/>
              <a:cs typeface="Segoe UI Light"/>
            </a:endParaRPr>
          </a:p>
        </p:txBody>
      </p:sp>
      <p:sp>
        <p:nvSpPr>
          <p:cNvPr id="5" name="矩形 4"/>
          <p:cNvSpPr/>
          <p:nvPr userDrawn="1"/>
        </p:nvSpPr>
        <p:spPr>
          <a:xfrm>
            <a:off x="4395623" y="841948"/>
            <a:ext cx="3612598" cy="3825791"/>
          </a:xfrm>
          <a:prstGeom prst="rect">
            <a:avLst/>
          </a:prstGeom>
        </p:spPr>
        <p:txBody>
          <a:bodyPr wrap="square">
            <a:spAutoFit/>
          </a:bodyPr>
          <a:lstStyle/>
          <a:p>
            <a:pPr>
              <a:lnSpc>
                <a:spcPct val="130000"/>
              </a:lnSpc>
            </a:pPr>
            <a:r>
              <a:rPr lang="zh-CN" altLang="en-US" sz="1333" dirty="0">
                <a:solidFill>
                  <a:srgbClr val="FFFFFF"/>
                </a:solidFill>
                <a:latin typeface="Segoe UI Light"/>
                <a:ea typeface="微软雅黑"/>
                <a:cs typeface="Segoe UI Light"/>
              </a:rPr>
              <a:t>英文 </a:t>
            </a:r>
            <a:r>
              <a:rPr lang="en-US" altLang="zh-CN" sz="1333" dirty="0">
                <a:solidFill>
                  <a:srgbClr val="FFFFFF"/>
                </a:solidFill>
                <a:latin typeface="Segoe UI Light"/>
                <a:cs typeface="Segoe UI Light"/>
              </a:rPr>
              <a:t>Century Gothic</a:t>
            </a: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中文 微软雅黑</a:t>
            </a: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正文 </a:t>
            </a:r>
            <a:r>
              <a:rPr lang="en-US" altLang="zh-CN" sz="1333" dirty="0">
                <a:solidFill>
                  <a:srgbClr val="FFFFFF"/>
                </a:solidFill>
                <a:latin typeface="Segoe UI Light"/>
                <a:ea typeface="微软雅黑"/>
                <a:cs typeface="Segoe UI Light"/>
              </a:rPr>
              <a:t>1.3</a:t>
            </a: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en-US" altLang="zh-CN" sz="1333" dirty="0" err="1">
                <a:solidFill>
                  <a:srgbClr val="FFFFFF"/>
                </a:solidFill>
                <a:latin typeface="Segoe UI Light"/>
                <a:ea typeface="微软雅黑"/>
                <a:cs typeface="Segoe UI Light"/>
              </a:rPr>
              <a:t>cn.bing.com</a:t>
            </a:r>
            <a:endParaRPr lang="zh-CN" altLang="en-US" sz="1333" dirty="0">
              <a:solidFill>
                <a:srgbClr val="FFFFFF"/>
              </a:solidFill>
              <a:latin typeface="Segoe UI Light"/>
              <a:ea typeface="微软雅黑"/>
              <a:cs typeface="Segoe UI Light"/>
            </a:endParaRP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r>
              <a:rPr lang="zh-CN" altLang="en-US" sz="1333" dirty="0">
                <a:solidFill>
                  <a:prstClr val="white"/>
                </a:solidFill>
              </a:rPr>
              <a:t>互联网是一个开放共享的平台</a:t>
            </a:r>
          </a:p>
          <a:p>
            <a:pPr>
              <a:lnSpc>
                <a:spcPct val="130000"/>
              </a:lnSpc>
            </a:pPr>
            <a:r>
              <a:rPr kumimoji="1" lang="en-US" altLang="zh-CN" sz="1333" dirty="0">
                <a:solidFill>
                  <a:srgbClr val="FFFFFF"/>
                </a:solidFill>
                <a:latin typeface="Segoe UI Light"/>
                <a:cs typeface="Segoe UI Light"/>
              </a:rPr>
              <a:t>OfficePLUS</a:t>
            </a:r>
            <a:r>
              <a:rPr lang="zh-CN" altLang="en-US" sz="1333" dirty="0">
                <a:solidFill>
                  <a:prstClr val="white"/>
                </a:solidFill>
              </a:rPr>
              <a:t> 部分设计灵感与元素来源于网络</a:t>
            </a:r>
          </a:p>
          <a:p>
            <a:pPr>
              <a:lnSpc>
                <a:spcPct val="130000"/>
              </a:lnSpc>
            </a:pPr>
            <a:r>
              <a:rPr lang="zh-CN" altLang="en-US" sz="1333" dirty="0">
                <a:solidFill>
                  <a:prstClr val="white"/>
                </a:solidFill>
              </a:rPr>
              <a:t>如有建议请联系 </a:t>
            </a:r>
            <a:r>
              <a:rPr lang="zh-CN" altLang="en-US" sz="1333" dirty="0">
                <a:solidFill>
                  <a:prstClr val="white"/>
                </a:solidFill>
                <a:latin typeface="Segoe UI Light" charset="0"/>
                <a:ea typeface="Segoe UI Light" charset="0"/>
                <a:cs typeface="Segoe UI Light" charset="0"/>
              </a:rPr>
              <a:t>officeplus@microsoft.com</a:t>
            </a:r>
            <a:endParaRPr lang="en-US" altLang="zh-CN" sz="1333" dirty="0">
              <a:solidFill>
                <a:srgbClr val="FFFFFF"/>
              </a:solidFill>
              <a:latin typeface="Segoe UI Light" charset="0"/>
              <a:ea typeface="Segoe UI Light" charset="0"/>
              <a:cs typeface="Segoe UI Light" charset="0"/>
            </a:endParaRPr>
          </a:p>
        </p:txBody>
      </p:sp>
      <p:sp>
        <p:nvSpPr>
          <p:cNvPr id="6" name="矩形 5"/>
          <p:cNvSpPr/>
          <p:nvPr userDrawn="1"/>
        </p:nvSpPr>
        <p:spPr>
          <a:xfrm>
            <a:off x="440661" y="182445"/>
            <a:ext cx="816249" cy="256545"/>
          </a:xfrm>
          <a:prstGeom prst="rect">
            <a:avLst/>
          </a:prstGeom>
        </p:spPr>
        <p:txBody>
          <a:bodyPr wrap="none">
            <a:spAutoFit/>
          </a:bodyPr>
          <a:lstStyle/>
          <a:p>
            <a:r>
              <a:rPr kumimoji="1" lang="en-US" altLang="zh-CN" sz="1067" dirty="0">
                <a:solidFill>
                  <a:srgbClr val="FFFFFF"/>
                </a:solidFill>
                <a:latin typeface="Segoe UI Light"/>
                <a:cs typeface="Segoe UI Light"/>
              </a:rPr>
              <a:t>OfficePLUS</a:t>
            </a:r>
            <a:endParaRPr lang="zh-CN" altLang="en-US" sz="1067" dirty="0">
              <a:solidFill>
                <a:schemeClr val="bg1"/>
              </a:solidFill>
              <a:latin typeface="Segoe UI Light"/>
              <a:cs typeface="Segoe UI Light"/>
            </a:endParaRPr>
          </a:p>
        </p:txBody>
      </p:sp>
    </p:spTree>
    <p:extLst>
      <p:ext uri="{BB962C8B-B14F-4D97-AF65-F5344CB8AC3E}">
        <p14:creationId xmlns:p14="http://schemas.microsoft.com/office/powerpoint/2010/main" val="300612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文本框 4"/>
          <p:cNvSpPr txBox="1"/>
          <p:nvPr userDrawn="1"/>
        </p:nvSpPr>
        <p:spPr>
          <a:xfrm>
            <a:off x="4143155" y="4093452"/>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6" name="图片 5">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200" y="2862560"/>
            <a:ext cx="3048000" cy="402336"/>
          </a:xfrm>
          <a:prstGeom prst="rect">
            <a:avLst/>
          </a:prstGeom>
        </p:spPr>
      </p:pic>
    </p:spTree>
    <p:extLst>
      <p:ext uri="{BB962C8B-B14F-4D97-AF65-F5344CB8AC3E}">
        <p14:creationId xmlns:p14="http://schemas.microsoft.com/office/powerpoint/2010/main" val="203145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500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7" r:id="rId6"/>
    <p:sldLayoutId id="2147483668" r:id="rId7"/>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3968573" y="603035"/>
            <a:ext cx="4256443" cy="4256443"/>
          </a:xfrm>
          <a:custGeom>
            <a:avLst/>
            <a:gdLst>
              <a:gd name="T0" fmla="*/ 1580 w 1582"/>
              <a:gd name="T1" fmla="*/ 832 h 1582"/>
              <a:gd name="T2" fmla="*/ 1566 w 1582"/>
              <a:gd name="T3" fmla="*/ 952 h 1582"/>
              <a:gd name="T4" fmla="*/ 1534 w 1582"/>
              <a:gd name="T5" fmla="*/ 1064 h 1582"/>
              <a:gd name="T6" fmla="*/ 1486 w 1582"/>
              <a:gd name="T7" fmla="*/ 1168 h 1582"/>
              <a:gd name="T8" fmla="*/ 1424 w 1582"/>
              <a:gd name="T9" fmla="*/ 1266 h 1582"/>
              <a:gd name="T10" fmla="*/ 1350 w 1582"/>
              <a:gd name="T11" fmla="*/ 1352 h 1582"/>
              <a:gd name="T12" fmla="*/ 1264 w 1582"/>
              <a:gd name="T13" fmla="*/ 1426 h 1582"/>
              <a:gd name="T14" fmla="*/ 1168 w 1582"/>
              <a:gd name="T15" fmla="*/ 1488 h 1582"/>
              <a:gd name="T16" fmla="*/ 1062 w 1582"/>
              <a:gd name="T17" fmla="*/ 1534 h 1582"/>
              <a:gd name="T18" fmla="*/ 950 w 1582"/>
              <a:gd name="T19" fmla="*/ 1566 h 1582"/>
              <a:gd name="T20" fmla="*/ 832 w 1582"/>
              <a:gd name="T21" fmla="*/ 1582 h 1582"/>
              <a:gd name="T22" fmla="*/ 750 w 1582"/>
              <a:gd name="T23" fmla="*/ 1582 h 1582"/>
              <a:gd name="T24" fmla="*/ 632 w 1582"/>
              <a:gd name="T25" fmla="*/ 1566 h 1582"/>
              <a:gd name="T26" fmla="*/ 518 w 1582"/>
              <a:gd name="T27" fmla="*/ 1534 h 1582"/>
              <a:gd name="T28" fmla="*/ 414 w 1582"/>
              <a:gd name="T29" fmla="*/ 1488 h 1582"/>
              <a:gd name="T30" fmla="*/ 318 w 1582"/>
              <a:gd name="T31" fmla="*/ 1426 h 1582"/>
              <a:gd name="T32" fmla="*/ 232 w 1582"/>
              <a:gd name="T33" fmla="*/ 1352 h 1582"/>
              <a:gd name="T34" fmla="*/ 156 w 1582"/>
              <a:gd name="T35" fmla="*/ 1266 h 1582"/>
              <a:gd name="T36" fmla="*/ 96 w 1582"/>
              <a:gd name="T37" fmla="*/ 1168 h 1582"/>
              <a:gd name="T38" fmla="*/ 48 w 1582"/>
              <a:gd name="T39" fmla="*/ 1064 h 1582"/>
              <a:gd name="T40" fmla="*/ 16 w 1582"/>
              <a:gd name="T41" fmla="*/ 952 h 1582"/>
              <a:gd name="T42" fmla="*/ 0 w 1582"/>
              <a:gd name="T43" fmla="*/ 832 h 1582"/>
              <a:gd name="T44" fmla="*/ 0 w 1582"/>
              <a:gd name="T45" fmla="*/ 752 h 1582"/>
              <a:gd name="T46" fmla="*/ 16 w 1582"/>
              <a:gd name="T47" fmla="*/ 632 h 1582"/>
              <a:gd name="T48" fmla="*/ 48 w 1582"/>
              <a:gd name="T49" fmla="*/ 520 h 1582"/>
              <a:gd name="T50" fmla="*/ 96 w 1582"/>
              <a:gd name="T51" fmla="*/ 414 h 1582"/>
              <a:gd name="T52" fmla="*/ 156 w 1582"/>
              <a:gd name="T53" fmla="*/ 318 h 1582"/>
              <a:gd name="T54" fmla="*/ 232 w 1582"/>
              <a:gd name="T55" fmla="*/ 232 h 1582"/>
              <a:gd name="T56" fmla="*/ 318 w 1582"/>
              <a:gd name="T57" fmla="*/ 158 h 1582"/>
              <a:gd name="T58" fmla="*/ 414 w 1582"/>
              <a:gd name="T59" fmla="*/ 96 h 1582"/>
              <a:gd name="T60" fmla="*/ 518 w 1582"/>
              <a:gd name="T61" fmla="*/ 48 h 1582"/>
              <a:gd name="T62" fmla="*/ 632 w 1582"/>
              <a:gd name="T63" fmla="*/ 16 h 1582"/>
              <a:gd name="T64" fmla="*/ 750 w 1582"/>
              <a:gd name="T65" fmla="*/ 2 h 1582"/>
              <a:gd name="T66" fmla="*/ 832 w 1582"/>
              <a:gd name="T67" fmla="*/ 2 h 1582"/>
              <a:gd name="T68" fmla="*/ 950 w 1582"/>
              <a:gd name="T69" fmla="*/ 16 h 1582"/>
              <a:gd name="T70" fmla="*/ 1062 w 1582"/>
              <a:gd name="T71" fmla="*/ 48 h 1582"/>
              <a:gd name="T72" fmla="*/ 1168 w 1582"/>
              <a:gd name="T73" fmla="*/ 96 h 1582"/>
              <a:gd name="T74" fmla="*/ 1264 w 1582"/>
              <a:gd name="T75" fmla="*/ 158 h 1582"/>
              <a:gd name="T76" fmla="*/ 1350 w 1582"/>
              <a:gd name="T77" fmla="*/ 232 h 1582"/>
              <a:gd name="T78" fmla="*/ 1424 w 1582"/>
              <a:gd name="T79" fmla="*/ 318 h 1582"/>
              <a:gd name="T80" fmla="*/ 1486 w 1582"/>
              <a:gd name="T81" fmla="*/ 414 h 1582"/>
              <a:gd name="T82" fmla="*/ 1534 w 1582"/>
              <a:gd name="T83" fmla="*/ 520 h 1582"/>
              <a:gd name="T84" fmla="*/ 1566 w 1582"/>
              <a:gd name="T85" fmla="*/ 632 h 1582"/>
              <a:gd name="T86" fmla="*/ 1580 w 1582"/>
              <a:gd name="T87" fmla="*/ 752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2" h="1582">
                <a:moveTo>
                  <a:pt x="1582" y="792"/>
                </a:moveTo>
                <a:lnTo>
                  <a:pt x="1582" y="792"/>
                </a:lnTo>
                <a:lnTo>
                  <a:pt x="1580" y="832"/>
                </a:lnTo>
                <a:lnTo>
                  <a:pt x="1578" y="872"/>
                </a:lnTo>
                <a:lnTo>
                  <a:pt x="1572" y="912"/>
                </a:lnTo>
                <a:lnTo>
                  <a:pt x="1566" y="952"/>
                </a:lnTo>
                <a:lnTo>
                  <a:pt x="1556" y="990"/>
                </a:lnTo>
                <a:lnTo>
                  <a:pt x="1546" y="1028"/>
                </a:lnTo>
                <a:lnTo>
                  <a:pt x="1534" y="1064"/>
                </a:lnTo>
                <a:lnTo>
                  <a:pt x="1520" y="1100"/>
                </a:lnTo>
                <a:lnTo>
                  <a:pt x="1504" y="1134"/>
                </a:lnTo>
                <a:lnTo>
                  <a:pt x="1486" y="1168"/>
                </a:lnTo>
                <a:lnTo>
                  <a:pt x="1468" y="1202"/>
                </a:lnTo>
                <a:lnTo>
                  <a:pt x="1446" y="1234"/>
                </a:lnTo>
                <a:lnTo>
                  <a:pt x="1424" y="1266"/>
                </a:lnTo>
                <a:lnTo>
                  <a:pt x="1402" y="1294"/>
                </a:lnTo>
                <a:lnTo>
                  <a:pt x="1376" y="1324"/>
                </a:lnTo>
                <a:lnTo>
                  <a:pt x="1350" y="1352"/>
                </a:lnTo>
                <a:lnTo>
                  <a:pt x="1322" y="1378"/>
                </a:lnTo>
                <a:lnTo>
                  <a:pt x="1294" y="1402"/>
                </a:lnTo>
                <a:lnTo>
                  <a:pt x="1264" y="1426"/>
                </a:lnTo>
                <a:lnTo>
                  <a:pt x="1234" y="1448"/>
                </a:lnTo>
                <a:lnTo>
                  <a:pt x="1200" y="1468"/>
                </a:lnTo>
                <a:lnTo>
                  <a:pt x="1168" y="1488"/>
                </a:lnTo>
                <a:lnTo>
                  <a:pt x="1134" y="1504"/>
                </a:lnTo>
                <a:lnTo>
                  <a:pt x="1098" y="1520"/>
                </a:lnTo>
                <a:lnTo>
                  <a:pt x="1062" y="1534"/>
                </a:lnTo>
                <a:lnTo>
                  <a:pt x="1026" y="1548"/>
                </a:lnTo>
                <a:lnTo>
                  <a:pt x="988" y="1558"/>
                </a:lnTo>
                <a:lnTo>
                  <a:pt x="950" y="1566"/>
                </a:lnTo>
                <a:lnTo>
                  <a:pt x="912" y="1574"/>
                </a:lnTo>
                <a:lnTo>
                  <a:pt x="872" y="1578"/>
                </a:lnTo>
                <a:lnTo>
                  <a:pt x="832" y="1582"/>
                </a:lnTo>
                <a:lnTo>
                  <a:pt x="790" y="1582"/>
                </a:lnTo>
                <a:lnTo>
                  <a:pt x="790" y="1582"/>
                </a:lnTo>
                <a:lnTo>
                  <a:pt x="750" y="1582"/>
                </a:lnTo>
                <a:lnTo>
                  <a:pt x="710" y="1578"/>
                </a:lnTo>
                <a:lnTo>
                  <a:pt x="670" y="1574"/>
                </a:lnTo>
                <a:lnTo>
                  <a:pt x="632" y="1566"/>
                </a:lnTo>
                <a:lnTo>
                  <a:pt x="594" y="1558"/>
                </a:lnTo>
                <a:lnTo>
                  <a:pt x="556" y="1548"/>
                </a:lnTo>
                <a:lnTo>
                  <a:pt x="518" y="1534"/>
                </a:lnTo>
                <a:lnTo>
                  <a:pt x="482" y="1520"/>
                </a:lnTo>
                <a:lnTo>
                  <a:pt x="448" y="1504"/>
                </a:lnTo>
                <a:lnTo>
                  <a:pt x="414" y="1488"/>
                </a:lnTo>
                <a:lnTo>
                  <a:pt x="380" y="1468"/>
                </a:lnTo>
                <a:lnTo>
                  <a:pt x="348" y="1448"/>
                </a:lnTo>
                <a:lnTo>
                  <a:pt x="318" y="1426"/>
                </a:lnTo>
                <a:lnTo>
                  <a:pt x="288" y="1402"/>
                </a:lnTo>
                <a:lnTo>
                  <a:pt x="258" y="1378"/>
                </a:lnTo>
                <a:lnTo>
                  <a:pt x="232" y="1352"/>
                </a:lnTo>
                <a:lnTo>
                  <a:pt x="206" y="1324"/>
                </a:lnTo>
                <a:lnTo>
                  <a:pt x="180" y="1294"/>
                </a:lnTo>
                <a:lnTo>
                  <a:pt x="156" y="1266"/>
                </a:lnTo>
                <a:lnTo>
                  <a:pt x="134" y="1234"/>
                </a:lnTo>
                <a:lnTo>
                  <a:pt x="114" y="1202"/>
                </a:lnTo>
                <a:lnTo>
                  <a:pt x="96" y="1168"/>
                </a:lnTo>
                <a:lnTo>
                  <a:pt x="78" y="1134"/>
                </a:lnTo>
                <a:lnTo>
                  <a:pt x="62" y="1100"/>
                </a:lnTo>
                <a:lnTo>
                  <a:pt x="48" y="1064"/>
                </a:lnTo>
                <a:lnTo>
                  <a:pt x="36" y="1028"/>
                </a:lnTo>
                <a:lnTo>
                  <a:pt x="24" y="990"/>
                </a:lnTo>
                <a:lnTo>
                  <a:pt x="16" y="952"/>
                </a:lnTo>
                <a:lnTo>
                  <a:pt x="8" y="912"/>
                </a:lnTo>
                <a:lnTo>
                  <a:pt x="4" y="872"/>
                </a:lnTo>
                <a:lnTo>
                  <a:pt x="0" y="832"/>
                </a:lnTo>
                <a:lnTo>
                  <a:pt x="0" y="792"/>
                </a:lnTo>
                <a:lnTo>
                  <a:pt x="0" y="792"/>
                </a:lnTo>
                <a:lnTo>
                  <a:pt x="0" y="752"/>
                </a:lnTo>
                <a:lnTo>
                  <a:pt x="4" y="710"/>
                </a:lnTo>
                <a:lnTo>
                  <a:pt x="8" y="672"/>
                </a:lnTo>
                <a:lnTo>
                  <a:pt x="16" y="632"/>
                </a:lnTo>
                <a:lnTo>
                  <a:pt x="24" y="594"/>
                </a:lnTo>
                <a:lnTo>
                  <a:pt x="36" y="556"/>
                </a:lnTo>
                <a:lnTo>
                  <a:pt x="48" y="520"/>
                </a:lnTo>
                <a:lnTo>
                  <a:pt x="62" y="484"/>
                </a:lnTo>
                <a:lnTo>
                  <a:pt x="78" y="448"/>
                </a:lnTo>
                <a:lnTo>
                  <a:pt x="96" y="414"/>
                </a:lnTo>
                <a:lnTo>
                  <a:pt x="114" y="382"/>
                </a:lnTo>
                <a:lnTo>
                  <a:pt x="134" y="350"/>
                </a:lnTo>
                <a:lnTo>
                  <a:pt x="156" y="318"/>
                </a:lnTo>
                <a:lnTo>
                  <a:pt x="180" y="288"/>
                </a:lnTo>
                <a:lnTo>
                  <a:pt x="206" y="260"/>
                </a:lnTo>
                <a:lnTo>
                  <a:pt x="232" y="232"/>
                </a:lnTo>
                <a:lnTo>
                  <a:pt x="258" y="206"/>
                </a:lnTo>
                <a:lnTo>
                  <a:pt x="288" y="182"/>
                </a:lnTo>
                <a:lnTo>
                  <a:pt x="318" y="158"/>
                </a:lnTo>
                <a:lnTo>
                  <a:pt x="348" y="136"/>
                </a:lnTo>
                <a:lnTo>
                  <a:pt x="380" y="116"/>
                </a:lnTo>
                <a:lnTo>
                  <a:pt x="414" y="96"/>
                </a:lnTo>
                <a:lnTo>
                  <a:pt x="448" y="78"/>
                </a:lnTo>
                <a:lnTo>
                  <a:pt x="482" y="62"/>
                </a:lnTo>
                <a:lnTo>
                  <a:pt x="518" y="48"/>
                </a:lnTo>
                <a:lnTo>
                  <a:pt x="556" y="36"/>
                </a:lnTo>
                <a:lnTo>
                  <a:pt x="594" y="26"/>
                </a:lnTo>
                <a:lnTo>
                  <a:pt x="632" y="16"/>
                </a:lnTo>
                <a:lnTo>
                  <a:pt x="670" y="10"/>
                </a:lnTo>
                <a:lnTo>
                  <a:pt x="710" y="4"/>
                </a:lnTo>
                <a:lnTo>
                  <a:pt x="750" y="2"/>
                </a:lnTo>
                <a:lnTo>
                  <a:pt x="790" y="0"/>
                </a:lnTo>
                <a:lnTo>
                  <a:pt x="790" y="0"/>
                </a:lnTo>
                <a:lnTo>
                  <a:pt x="832" y="2"/>
                </a:lnTo>
                <a:lnTo>
                  <a:pt x="872" y="4"/>
                </a:lnTo>
                <a:lnTo>
                  <a:pt x="912" y="10"/>
                </a:lnTo>
                <a:lnTo>
                  <a:pt x="950" y="16"/>
                </a:lnTo>
                <a:lnTo>
                  <a:pt x="988" y="26"/>
                </a:lnTo>
                <a:lnTo>
                  <a:pt x="1026" y="36"/>
                </a:lnTo>
                <a:lnTo>
                  <a:pt x="1062" y="48"/>
                </a:lnTo>
                <a:lnTo>
                  <a:pt x="1098" y="62"/>
                </a:lnTo>
                <a:lnTo>
                  <a:pt x="1134" y="78"/>
                </a:lnTo>
                <a:lnTo>
                  <a:pt x="1168" y="96"/>
                </a:lnTo>
                <a:lnTo>
                  <a:pt x="1200" y="116"/>
                </a:lnTo>
                <a:lnTo>
                  <a:pt x="1234" y="136"/>
                </a:lnTo>
                <a:lnTo>
                  <a:pt x="1264" y="158"/>
                </a:lnTo>
                <a:lnTo>
                  <a:pt x="1294" y="182"/>
                </a:lnTo>
                <a:lnTo>
                  <a:pt x="1322" y="206"/>
                </a:lnTo>
                <a:lnTo>
                  <a:pt x="1350" y="232"/>
                </a:lnTo>
                <a:lnTo>
                  <a:pt x="1376" y="260"/>
                </a:lnTo>
                <a:lnTo>
                  <a:pt x="1402" y="288"/>
                </a:lnTo>
                <a:lnTo>
                  <a:pt x="1424" y="318"/>
                </a:lnTo>
                <a:lnTo>
                  <a:pt x="1446" y="350"/>
                </a:lnTo>
                <a:lnTo>
                  <a:pt x="1468" y="382"/>
                </a:lnTo>
                <a:lnTo>
                  <a:pt x="1486" y="414"/>
                </a:lnTo>
                <a:lnTo>
                  <a:pt x="1504" y="448"/>
                </a:lnTo>
                <a:lnTo>
                  <a:pt x="1520" y="484"/>
                </a:lnTo>
                <a:lnTo>
                  <a:pt x="1534" y="520"/>
                </a:lnTo>
                <a:lnTo>
                  <a:pt x="1546" y="556"/>
                </a:lnTo>
                <a:lnTo>
                  <a:pt x="1556" y="594"/>
                </a:lnTo>
                <a:lnTo>
                  <a:pt x="1566" y="632"/>
                </a:lnTo>
                <a:lnTo>
                  <a:pt x="1572" y="672"/>
                </a:lnTo>
                <a:lnTo>
                  <a:pt x="1578" y="710"/>
                </a:lnTo>
                <a:lnTo>
                  <a:pt x="1580" y="752"/>
                </a:lnTo>
                <a:lnTo>
                  <a:pt x="1582" y="792"/>
                </a:lnTo>
                <a:lnTo>
                  <a:pt x="1582" y="792"/>
                </a:lnTo>
                <a:close/>
              </a:path>
            </a:pathLst>
          </a:custGeom>
          <a:solidFill>
            <a:srgbClr val="1187B1"/>
          </a:solid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3200"/>
          </a:p>
        </p:txBody>
      </p:sp>
      <p:grpSp>
        <p:nvGrpSpPr>
          <p:cNvPr id="2" name="组合 1"/>
          <p:cNvGrpSpPr/>
          <p:nvPr/>
        </p:nvGrpSpPr>
        <p:grpSpPr>
          <a:xfrm>
            <a:off x="2360252" y="2619288"/>
            <a:ext cx="7473085" cy="1959429"/>
            <a:chOff x="1769593" y="1964466"/>
            <a:chExt cx="5604814" cy="1469572"/>
          </a:xfrm>
        </p:grpSpPr>
        <p:sp>
          <p:nvSpPr>
            <p:cNvPr id="4" name="上凸带形 3"/>
            <p:cNvSpPr/>
            <p:nvPr/>
          </p:nvSpPr>
          <p:spPr>
            <a:xfrm>
              <a:off x="1769593" y="1964466"/>
              <a:ext cx="5604814" cy="1469572"/>
            </a:xfrm>
            <a:prstGeom prst="ribbon2">
              <a:avLst>
                <a:gd name="adj1" fmla="val 33333"/>
                <a:gd name="adj2" fmla="val 73944"/>
              </a:avLst>
            </a:prstGeom>
            <a:solidFill>
              <a:srgbClr val="FEDB4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a:off x="3836706" y="1995352"/>
              <a:ext cx="1470595" cy="469408"/>
            </a:xfrm>
            <a:prstGeom prst="rect">
              <a:avLst/>
            </a:prstGeom>
          </p:spPr>
          <p:txBody>
            <a:bodyPr wrap="none">
              <a:spAutoFit/>
            </a:bodyPr>
            <a:lstStyle/>
            <a:p>
              <a:pPr algn="ctr"/>
              <a:r>
                <a:rPr kumimoji="1" lang="zh-CN" altLang="en-US" sz="3467" b="1" dirty="0">
                  <a:solidFill>
                    <a:srgbClr val="FFFFFF"/>
                  </a:solidFill>
                  <a:effectLst>
                    <a:outerShdw blurRad="50800" dist="38100" dir="5400000" algn="t" rotWithShape="0">
                      <a:prstClr val="black">
                        <a:alpha val="40000"/>
                      </a:prstClr>
                    </a:outerShdw>
                  </a:effectLst>
                  <a:latin typeface="Arial"/>
                  <a:cs typeface="Arial"/>
                </a:rPr>
                <a:t>界面原型</a:t>
              </a:r>
              <a:endParaRPr kumimoji="1" lang="en-US" altLang="zh-CN" sz="3467" b="1" dirty="0">
                <a:solidFill>
                  <a:srgbClr val="FFFFFF"/>
                </a:solidFill>
                <a:effectLst>
                  <a:outerShdw blurRad="50800" dist="38100" dir="5400000" algn="t" rotWithShape="0">
                    <a:prstClr val="black">
                      <a:alpha val="40000"/>
                    </a:prstClr>
                  </a:outerShdw>
                </a:effectLst>
                <a:latin typeface="Arial"/>
                <a:cs typeface="Arial"/>
              </a:endParaRPr>
            </a:p>
          </p:txBody>
        </p:sp>
      </p:grpSp>
      <p:sp>
        <p:nvSpPr>
          <p:cNvPr id="7" name="文本框 6"/>
          <p:cNvSpPr txBox="1"/>
          <p:nvPr/>
        </p:nvSpPr>
        <p:spPr>
          <a:xfrm>
            <a:off x="2918053" y="5157838"/>
            <a:ext cx="6357483" cy="330283"/>
          </a:xfrm>
          <a:prstGeom prst="rect">
            <a:avLst/>
          </a:prstGeom>
          <a:noFill/>
        </p:spPr>
        <p:txBody>
          <a:bodyPr wrap="square" rtlCol="0">
            <a:spAutoFit/>
          </a:bodyPr>
          <a:lstStyle/>
          <a:p>
            <a:pPr algn="ctr">
              <a:lnSpc>
                <a:spcPct val="130000"/>
              </a:lnSpc>
            </a:pPr>
            <a:r>
              <a:rPr lang="en-US" altLang="zh-CN" sz="1333" b="1" dirty="0">
                <a:solidFill>
                  <a:schemeClr val="bg1"/>
                </a:solidFill>
              </a:rPr>
              <a:t>PRD-21:</a:t>
            </a:r>
            <a:r>
              <a:rPr lang="zh-CN" altLang="en-US" sz="1333" b="1" dirty="0">
                <a:solidFill>
                  <a:schemeClr val="bg1"/>
                </a:solidFill>
              </a:rPr>
              <a:t>吴桐 尹健瑾 邬立冬 赵高生 袁泽成</a:t>
            </a:r>
          </a:p>
        </p:txBody>
      </p:sp>
      <p:pic>
        <p:nvPicPr>
          <p:cNvPr id="8" name="图片 7">
            <a:extLst>
              <a:ext uri="{FF2B5EF4-FFF2-40B4-BE49-F238E27FC236}">
                <a16:creationId xmlns:a16="http://schemas.microsoft.com/office/drawing/2014/main" id="{EF2CE112-23BC-4E90-9966-71D9E9EF0C1E}"/>
              </a:ext>
            </a:extLst>
          </p:cNvPr>
          <p:cNvPicPr>
            <a:picLocks noChangeAspect="1"/>
          </p:cNvPicPr>
          <p:nvPr/>
        </p:nvPicPr>
        <p:blipFill>
          <a:blip r:embed="rId2"/>
          <a:stretch>
            <a:fillRect/>
          </a:stretch>
        </p:blipFill>
        <p:spPr>
          <a:xfrm>
            <a:off x="4706080" y="1215167"/>
            <a:ext cx="2860790" cy="1254941"/>
          </a:xfrm>
          <a:prstGeom prst="rect">
            <a:avLst/>
          </a:prstGeom>
        </p:spPr>
      </p:pic>
    </p:spTree>
    <p:extLst>
      <p:ext uri="{BB962C8B-B14F-4D97-AF65-F5344CB8AC3E}">
        <p14:creationId xmlns:p14="http://schemas.microsoft.com/office/powerpoint/2010/main" val="11456510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1692226" cy="1446550"/>
          </a:xfrm>
          <a:prstGeom prst="rect">
            <a:avLst/>
          </a:prstGeom>
          <a:solidFill>
            <a:schemeClr val="accent3"/>
          </a:solidFill>
        </p:spPr>
        <p:txBody>
          <a:bodyPr wrap="square" rtlCol="0">
            <a:spAutoFit/>
          </a:bodyPr>
          <a:lstStyle/>
          <a:p>
            <a:r>
              <a:rPr lang="en-US" altLang="zh-CN" sz="4400" dirty="0"/>
              <a:t>Krug</a:t>
            </a:r>
            <a:r>
              <a:rPr lang="zh-CN" altLang="en-US" sz="4400" dirty="0"/>
              <a:t>可用性第二定律</a:t>
            </a:r>
            <a:r>
              <a:rPr lang="zh-CN" altLang="en-US" sz="4400" b="1" dirty="0"/>
              <a:t>：点击多少次都没关系，只要每次点击都是无须思考，明确无误的选择</a:t>
            </a:r>
            <a:endParaRPr kumimoji="1" lang="en-US" altLang="zh-CN" sz="4267" b="1" dirty="0">
              <a:solidFill>
                <a:srgbClr val="1187B1"/>
              </a:solidFill>
            </a:endParaRPr>
          </a:p>
        </p:txBody>
      </p:sp>
      <p:sp>
        <p:nvSpPr>
          <p:cNvPr id="14" name="矩形 13"/>
          <p:cNvSpPr/>
          <p:nvPr/>
        </p:nvSpPr>
        <p:spPr>
          <a:xfrm>
            <a:off x="501362" y="2010768"/>
            <a:ext cx="10791478" cy="3170099"/>
          </a:xfrm>
          <a:prstGeom prst="rect">
            <a:avLst/>
          </a:prstGeom>
        </p:spPr>
        <p:txBody>
          <a:bodyPr wrap="square">
            <a:spAutoFit/>
          </a:bodyPr>
          <a:lstStyle/>
          <a:p>
            <a:pPr>
              <a:buFont typeface="Arial"/>
              <a:buChar char="•"/>
            </a:pPr>
            <a:r>
              <a:rPr lang="zh-CN" altLang="en-US" sz="4000" b="1" dirty="0">
                <a:solidFill>
                  <a:srgbClr val="4C4C4C"/>
                </a:solidFill>
                <a:latin typeface="-apple-system"/>
              </a:rPr>
              <a:t>经验准则：三次无须思考，明确无误的点击相当于一次需要思考的点击。</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即便要选择多几次才能达到用户目的，体验上也是要比用户做选择时需要思考的设计更好。</a:t>
            </a:r>
            <a:endParaRPr lang="zh-CN" altLang="en-US" sz="4000" b="0" i="0" dirty="0">
              <a:solidFill>
                <a:srgbClr val="4C4C4C"/>
              </a:solidFill>
              <a:effectLst/>
              <a:latin typeface="-apple-system"/>
            </a:endParaRPr>
          </a:p>
        </p:txBody>
      </p:sp>
    </p:spTree>
    <p:extLst>
      <p:ext uri="{BB962C8B-B14F-4D97-AF65-F5344CB8AC3E}">
        <p14:creationId xmlns:p14="http://schemas.microsoft.com/office/powerpoint/2010/main" val="32159962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en-US" altLang="zh-CN" sz="4400" dirty="0"/>
              <a:t>Krug</a:t>
            </a:r>
            <a:r>
              <a:rPr lang="zh-CN" altLang="en-US" sz="4400" dirty="0"/>
              <a:t>可用性第三定律</a:t>
            </a:r>
            <a:r>
              <a:rPr lang="zh-CN" altLang="en-US" sz="4400" b="1" dirty="0"/>
              <a:t>：去掉页面上一半的文字，然后把剩下的文字再去掉一半</a:t>
            </a:r>
            <a:endParaRPr kumimoji="1" lang="en-US" altLang="zh-CN" sz="4267" b="1" dirty="0">
              <a:solidFill>
                <a:srgbClr val="1187B1"/>
              </a:solidFill>
            </a:endParaRPr>
          </a:p>
        </p:txBody>
      </p:sp>
      <p:sp>
        <p:nvSpPr>
          <p:cNvPr id="14" name="矩形 13"/>
          <p:cNvSpPr/>
          <p:nvPr/>
        </p:nvSpPr>
        <p:spPr>
          <a:xfrm>
            <a:off x="501362" y="2010768"/>
            <a:ext cx="10791478" cy="2554545"/>
          </a:xfrm>
          <a:prstGeom prst="rect">
            <a:avLst/>
          </a:prstGeom>
        </p:spPr>
        <p:txBody>
          <a:bodyPr wrap="square">
            <a:spAutoFit/>
          </a:bodyPr>
          <a:lstStyle/>
          <a:p>
            <a:pPr>
              <a:buFont typeface="Arial"/>
              <a:buChar char="•"/>
            </a:pPr>
            <a:r>
              <a:rPr lang="zh-CN" altLang="en-US" sz="4000" b="1" dirty="0">
                <a:solidFill>
                  <a:srgbClr val="4C4C4C"/>
                </a:solidFill>
                <a:latin typeface="-apple-system"/>
              </a:rPr>
              <a:t>背景： 在本书出版的年代，网页普遍是文字过多，长篇大论。</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设计原则：字不如表，表不如图。</a:t>
            </a:r>
            <a:endParaRPr lang="zh-CN" altLang="en-US" sz="4000" b="0" i="0" dirty="0">
              <a:solidFill>
                <a:srgbClr val="4C4C4C"/>
              </a:solidFill>
              <a:effectLst/>
              <a:latin typeface="-apple-system"/>
            </a:endParaRPr>
          </a:p>
        </p:txBody>
      </p:sp>
    </p:spTree>
    <p:extLst>
      <p:ext uri="{BB962C8B-B14F-4D97-AF65-F5344CB8AC3E}">
        <p14:creationId xmlns:p14="http://schemas.microsoft.com/office/powerpoint/2010/main" val="31683237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solidFill>
                  <a:srgbClr val="4C4C4C"/>
                </a:solidFill>
                <a:latin typeface="-apple-system"/>
              </a:rPr>
              <a:t>Web</a:t>
            </a:r>
            <a:r>
              <a:rPr lang="zh-CN" altLang="en-US" sz="4400" b="1" dirty="0">
                <a:solidFill>
                  <a:srgbClr val="4C4C4C"/>
                </a:solidFill>
                <a:latin typeface="-apple-system"/>
              </a:rPr>
              <a:t>原型设计工具</a:t>
            </a:r>
            <a:endParaRPr lang="en-US" altLang="zh-CN" sz="4400" b="1" dirty="0">
              <a:solidFill>
                <a:srgbClr val="4C4C4C"/>
              </a:solidFill>
              <a:latin typeface="-apple-system"/>
            </a:endParaRPr>
          </a:p>
        </p:txBody>
      </p:sp>
      <p:sp>
        <p:nvSpPr>
          <p:cNvPr id="14" name="矩形 13"/>
          <p:cNvSpPr/>
          <p:nvPr/>
        </p:nvSpPr>
        <p:spPr>
          <a:xfrm>
            <a:off x="501362" y="2010768"/>
            <a:ext cx="10791478" cy="1938992"/>
          </a:xfrm>
          <a:prstGeom prst="rect">
            <a:avLst/>
          </a:prstGeom>
        </p:spPr>
        <p:txBody>
          <a:bodyPr wrap="square">
            <a:spAutoFit/>
          </a:bodyPr>
          <a:lstStyle/>
          <a:p>
            <a:pPr>
              <a:buFont typeface="Arial"/>
              <a:buChar char="•"/>
            </a:pPr>
            <a:r>
              <a:rPr lang="en-US" altLang="zh-CN" sz="4000" b="1" dirty="0">
                <a:solidFill>
                  <a:srgbClr val="4C4C4C"/>
                </a:solidFill>
                <a:latin typeface="-apple-system"/>
              </a:rPr>
              <a:t>Adobe Dreamweaver CC 2017</a:t>
            </a:r>
          </a:p>
          <a:p>
            <a:pPr>
              <a:buFont typeface="Arial"/>
              <a:buChar char="•"/>
            </a:pPr>
            <a:endParaRPr lang="en-US" altLang="zh-CN" sz="4000" b="1" dirty="0">
              <a:solidFill>
                <a:srgbClr val="4C4C4C"/>
              </a:solidFill>
              <a:latin typeface="-apple-system"/>
            </a:endParaRPr>
          </a:p>
          <a:p>
            <a:pPr>
              <a:buFont typeface="Arial"/>
              <a:buChar char="•"/>
            </a:pPr>
            <a:r>
              <a:rPr lang="en-US" altLang="zh-CN" sz="4000" b="1" dirty="0">
                <a:solidFill>
                  <a:srgbClr val="4C4C4C"/>
                </a:solidFill>
                <a:latin typeface="-apple-system"/>
              </a:rPr>
              <a:t>Axure RP 8</a:t>
            </a:r>
            <a:endParaRPr lang="zh-CN" altLang="en-US" sz="4000" b="1" i="0" dirty="0">
              <a:solidFill>
                <a:srgbClr val="4C4C4C"/>
              </a:solidFill>
              <a:effectLst/>
              <a:latin typeface="-apple-system"/>
            </a:endParaRPr>
          </a:p>
        </p:txBody>
      </p:sp>
      <p:pic>
        <p:nvPicPr>
          <p:cNvPr id="3" name="图片 2">
            <a:extLst>
              <a:ext uri="{FF2B5EF4-FFF2-40B4-BE49-F238E27FC236}">
                <a16:creationId xmlns:a16="http://schemas.microsoft.com/office/drawing/2014/main" id="{1E1C39C2-7423-43BD-874F-B12E9E88B544}"/>
              </a:ext>
            </a:extLst>
          </p:cNvPr>
          <p:cNvPicPr>
            <a:picLocks noChangeAspect="1"/>
          </p:cNvPicPr>
          <p:nvPr/>
        </p:nvPicPr>
        <p:blipFill>
          <a:blip r:embed="rId2"/>
          <a:stretch>
            <a:fillRect/>
          </a:stretch>
        </p:blipFill>
        <p:spPr>
          <a:xfrm>
            <a:off x="7767958" y="1871663"/>
            <a:ext cx="921878" cy="1108601"/>
          </a:xfrm>
          <a:prstGeom prst="rect">
            <a:avLst/>
          </a:prstGeom>
        </p:spPr>
      </p:pic>
      <p:pic>
        <p:nvPicPr>
          <p:cNvPr id="4" name="图片 3">
            <a:extLst>
              <a:ext uri="{FF2B5EF4-FFF2-40B4-BE49-F238E27FC236}">
                <a16:creationId xmlns:a16="http://schemas.microsoft.com/office/drawing/2014/main" id="{E231091E-AF6C-465D-9B4B-C98396570C59}"/>
              </a:ext>
            </a:extLst>
          </p:cNvPr>
          <p:cNvPicPr>
            <a:picLocks noChangeAspect="1"/>
          </p:cNvPicPr>
          <p:nvPr/>
        </p:nvPicPr>
        <p:blipFill>
          <a:blip r:embed="rId3"/>
          <a:stretch>
            <a:fillRect/>
          </a:stretch>
        </p:blipFill>
        <p:spPr>
          <a:xfrm>
            <a:off x="3610602" y="2980264"/>
            <a:ext cx="1104900" cy="1104900"/>
          </a:xfrm>
          <a:prstGeom prst="rect">
            <a:avLst/>
          </a:prstGeom>
        </p:spPr>
      </p:pic>
    </p:spTree>
    <p:extLst>
      <p:ext uri="{BB962C8B-B14F-4D97-AF65-F5344CB8AC3E}">
        <p14:creationId xmlns:p14="http://schemas.microsoft.com/office/powerpoint/2010/main" val="3049256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b="1" dirty="0"/>
              <a:t>就</a:t>
            </a:r>
            <a:r>
              <a:rPr lang="en-US" altLang="zh-CN" sz="4400" b="1" dirty="0"/>
              <a:t>Web</a:t>
            </a:r>
            <a:r>
              <a:rPr lang="zh-CN" altLang="en-US" sz="4400" b="1" dirty="0"/>
              <a:t>导航和</a:t>
            </a:r>
            <a:r>
              <a:rPr lang="en-US" altLang="zh-CN" sz="4400" b="1" dirty="0"/>
              <a:t>Web</a:t>
            </a:r>
            <a:r>
              <a:rPr lang="zh-CN" altLang="en-US" sz="4400" b="1" dirty="0"/>
              <a:t>首页的设计进行细节性上的设计探讨</a:t>
            </a:r>
            <a:endParaRPr kumimoji="1" lang="en-US" altLang="zh-CN" sz="4267" b="1" dirty="0">
              <a:solidFill>
                <a:srgbClr val="1187B1"/>
              </a:solidFill>
            </a:endParaRPr>
          </a:p>
        </p:txBody>
      </p:sp>
      <p:sp>
        <p:nvSpPr>
          <p:cNvPr id="5" name="文本框 4">
            <a:extLst>
              <a:ext uri="{FF2B5EF4-FFF2-40B4-BE49-F238E27FC236}">
                <a16:creationId xmlns:a16="http://schemas.microsoft.com/office/drawing/2014/main" id="{771133B6-F0B0-4BBC-8056-C6CBC72FAA82}"/>
              </a:ext>
            </a:extLst>
          </p:cNvPr>
          <p:cNvSpPr txBox="1"/>
          <p:nvPr/>
        </p:nvSpPr>
        <p:spPr>
          <a:xfrm>
            <a:off x="501362" y="1914428"/>
            <a:ext cx="11433964" cy="995209"/>
          </a:xfrm>
          <a:prstGeom prst="rect">
            <a:avLst/>
          </a:prstGeom>
          <a:noFill/>
        </p:spPr>
        <p:txBody>
          <a:bodyPr wrap="square" rtlCol="0">
            <a:spAutoFit/>
          </a:bodyPr>
          <a:lstStyle/>
          <a:p>
            <a:r>
              <a:rPr kumimoji="1" lang="zh-CN" altLang="en-US" sz="5867" b="1" dirty="0">
                <a:solidFill>
                  <a:srgbClr val="E65B4F"/>
                </a:solidFill>
              </a:rPr>
              <a:t>首先我们为什么需要导航？</a:t>
            </a:r>
          </a:p>
        </p:txBody>
      </p:sp>
      <p:sp>
        <p:nvSpPr>
          <p:cNvPr id="6" name="矩形 5">
            <a:extLst>
              <a:ext uri="{FF2B5EF4-FFF2-40B4-BE49-F238E27FC236}">
                <a16:creationId xmlns:a16="http://schemas.microsoft.com/office/drawing/2014/main" id="{105F8867-A0F6-44AD-9E9F-E9684608F0D4}"/>
              </a:ext>
            </a:extLst>
          </p:cNvPr>
          <p:cNvSpPr/>
          <p:nvPr/>
        </p:nvSpPr>
        <p:spPr>
          <a:xfrm>
            <a:off x="501362" y="2588495"/>
            <a:ext cx="10791478" cy="3785652"/>
          </a:xfrm>
          <a:prstGeom prst="rect">
            <a:avLst/>
          </a:prstGeom>
        </p:spPr>
        <p:txBody>
          <a:bodyPr wrap="square">
            <a:spAutoFit/>
          </a:bodyPr>
          <a:lstStyle/>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    </a:t>
            </a:r>
            <a:r>
              <a:rPr lang="en-US" altLang="zh-CN" sz="4000" b="1" dirty="0">
                <a:solidFill>
                  <a:srgbClr val="4C4C4C"/>
                </a:solidFill>
                <a:latin typeface="-apple-system"/>
              </a:rPr>
              <a:t>Web</a:t>
            </a:r>
            <a:r>
              <a:rPr lang="zh-CN" altLang="en-US" sz="4000" b="1" dirty="0">
                <a:solidFill>
                  <a:srgbClr val="4C4C4C"/>
                </a:solidFill>
                <a:latin typeface="-apple-system"/>
              </a:rPr>
              <a:t>浏览感觉不到大小</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    </a:t>
            </a:r>
            <a:r>
              <a:rPr lang="en-US" altLang="zh-CN" sz="4000" b="1" dirty="0">
                <a:solidFill>
                  <a:srgbClr val="4C4C4C"/>
                </a:solidFill>
                <a:latin typeface="-apple-system"/>
              </a:rPr>
              <a:t>Web</a:t>
            </a:r>
            <a:r>
              <a:rPr lang="zh-CN" altLang="en-US" sz="4000" b="1" dirty="0">
                <a:solidFill>
                  <a:srgbClr val="4C4C4C"/>
                </a:solidFill>
                <a:latin typeface="-apple-system"/>
              </a:rPr>
              <a:t>浏览感觉不到方向</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    </a:t>
            </a:r>
            <a:r>
              <a:rPr lang="en-US" altLang="zh-CN" sz="4000" b="1" dirty="0">
                <a:solidFill>
                  <a:srgbClr val="4C4C4C"/>
                </a:solidFill>
                <a:latin typeface="-apple-system"/>
              </a:rPr>
              <a:t>Web</a:t>
            </a:r>
            <a:r>
              <a:rPr lang="zh-CN" altLang="en-US" sz="4000" b="1" dirty="0">
                <a:solidFill>
                  <a:srgbClr val="4C4C4C"/>
                </a:solidFill>
                <a:latin typeface="-apple-system"/>
              </a:rPr>
              <a:t>浏览感觉不到位置</a:t>
            </a:r>
          </a:p>
        </p:txBody>
      </p:sp>
    </p:spTree>
    <p:extLst>
      <p:ext uri="{BB962C8B-B14F-4D97-AF65-F5344CB8AC3E}">
        <p14:creationId xmlns:p14="http://schemas.microsoft.com/office/powerpoint/2010/main" val="32523963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1433964" cy="769441"/>
          </a:xfrm>
          <a:prstGeom prst="rect">
            <a:avLst/>
          </a:prstGeom>
          <a:solidFill>
            <a:schemeClr val="accent3"/>
          </a:solidFill>
        </p:spPr>
        <p:txBody>
          <a:bodyPr wrap="square" rtlCol="0">
            <a:spAutoFit/>
          </a:bodyPr>
          <a:lstStyle/>
          <a:p>
            <a:r>
              <a:rPr lang="zh-CN" altLang="en-US" sz="4400" b="1" dirty="0"/>
              <a:t>重点介绍全局导航组成和面包屑导航设计要点</a:t>
            </a:r>
            <a:endParaRPr kumimoji="1" lang="en-US" altLang="zh-CN" sz="4267" b="1" dirty="0">
              <a:solidFill>
                <a:srgbClr val="1187B1"/>
              </a:solidFill>
            </a:endParaRPr>
          </a:p>
        </p:txBody>
      </p:sp>
      <p:sp>
        <p:nvSpPr>
          <p:cNvPr id="6" name="矩形 5">
            <a:extLst>
              <a:ext uri="{FF2B5EF4-FFF2-40B4-BE49-F238E27FC236}">
                <a16:creationId xmlns:a16="http://schemas.microsoft.com/office/drawing/2014/main" id="{105F8867-A0F6-44AD-9E9F-E9684608F0D4}"/>
              </a:ext>
            </a:extLst>
          </p:cNvPr>
          <p:cNvSpPr/>
          <p:nvPr/>
        </p:nvSpPr>
        <p:spPr>
          <a:xfrm>
            <a:off x="501362" y="1192832"/>
            <a:ext cx="11433964" cy="4832092"/>
          </a:xfrm>
          <a:prstGeom prst="rect">
            <a:avLst/>
          </a:prstGeom>
        </p:spPr>
        <p:txBody>
          <a:bodyPr wrap="square">
            <a:spAutoFit/>
          </a:bodyPr>
          <a:lstStyle/>
          <a:p>
            <a:r>
              <a:rPr lang="zh-CN" altLang="en-US" sz="2800" b="1" dirty="0">
                <a:solidFill>
                  <a:srgbClr val="4C4C4C"/>
                </a:solidFill>
                <a:latin typeface="-apple-system"/>
              </a:rPr>
              <a:t>全局导航主要由网站</a:t>
            </a:r>
            <a:r>
              <a:rPr lang="en-US" altLang="zh-CN" sz="2800" b="1" dirty="0">
                <a:solidFill>
                  <a:srgbClr val="4C4C4C"/>
                </a:solidFill>
                <a:latin typeface="-apple-system"/>
              </a:rPr>
              <a:t>logo/id</a:t>
            </a:r>
            <a:r>
              <a:rPr lang="zh-CN" altLang="en-US" sz="2800" b="1" dirty="0">
                <a:solidFill>
                  <a:srgbClr val="4C4C4C"/>
                </a:solidFill>
                <a:latin typeface="-apple-system"/>
              </a:rPr>
              <a:t>、栏目、回主页入口、搜索入口、实用工具（快捷入口）组成。</a:t>
            </a:r>
            <a:endParaRPr lang="en-US" altLang="zh-CN" sz="2800" b="1" dirty="0">
              <a:solidFill>
                <a:srgbClr val="4C4C4C"/>
              </a:solidFill>
              <a:latin typeface="-apple-system"/>
            </a:endParaRPr>
          </a:p>
          <a:p>
            <a:endParaRPr lang="zh-CN" altLang="en-US" sz="2800" b="1" dirty="0">
              <a:solidFill>
                <a:srgbClr val="4C4C4C"/>
              </a:solidFill>
              <a:latin typeface="-apple-system"/>
            </a:endParaRPr>
          </a:p>
          <a:p>
            <a:endParaRPr lang="en-US" altLang="zh-CN" sz="2800" b="1" dirty="0">
              <a:solidFill>
                <a:srgbClr val="4C4C4C"/>
              </a:solidFill>
              <a:latin typeface="-apple-system"/>
            </a:endParaRPr>
          </a:p>
          <a:p>
            <a:endParaRPr lang="en-US" altLang="zh-CN" sz="2800" b="1" dirty="0">
              <a:solidFill>
                <a:srgbClr val="4C4C4C"/>
              </a:solidFill>
              <a:latin typeface="-apple-system"/>
            </a:endParaRPr>
          </a:p>
          <a:p>
            <a:r>
              <a:rPr lang="zh-CN" altLang="en-US" sz="2800" b="1" dirty="0">
                <a:solidFill>
                  <a:srgbClr val="4C4C4C"/>
                </a:solidFill>
                <a:latin typeface="-apple-system"/>
              </a:rPr>
              <a:t>面包屑设计要点有：</a:t>
            </a:r>
          </a:p>
          <a:p>
            <a:r>
              <a:rPr lang="en-US" altLang="zh-CN" sz="2800" b="1" dirty="0">
                <a:solidFill>
                  <a:srgbClr val="4C4C4C"/>
                </a:solidFill>
                <a:latin typeface="-apple-system"/>
              </a:rPr>
              <a:t>	1</a:t>
            </a:r>
            <a:r>
              <a:rPr lang="zh-CN" altLang="en-US" sz="2800" b="1" dirty="0">
                <a:solidFill>
                  <a:srgbClr val="4C4C4C"/>
                </a:solidFill>
                <a:latin typeface="-apple-system"/>
              </a:rPr>
              <a:t>、放在最顶端</a:t>
            </a:r>
          </a:p>
          <a:p>
            <a:r>
              <a:rPr lang="en-US" altLang="zh-CN" sz="2800" b="1" dirty="0">
                <a:solidFill>
                  <a:srgbClr val="4C4C4C"/>
                </a:solidFill>
                <a:latin typeface="-apple-system"/>
              </a:rPr>
              <a:t>	2</a:t>
            </a:r>
            <a:r>
              <a:rPr lang="zh-CN" altLang="en-US" sz="2800" b="1" dirty="0">
                <a:solidFill>
                  <a:srgbClr val="4C4C4C"/>
                </a:solidFill>
                <a:latin typeface="-apple-system"/>
              </a:rPr>
              <a:t>、使用小字体</a:t>
            </a:r>
          </a:p>
          <a:p>
            <a:r>
              <a:rPr lang="en-US" altLang="zh-CN" sz="2800" b="1" dirty="0">
                <a:solidFill>
                  <a:srgbClr val="4C4C4C"/>
                </a:solidFill>
                <a:latin typeface="-apple-system"/>
              </a:rPr>
              <a:t>	3</a:t>
            </a:r>
            <a:r>
              <a:rPr lang="zh-CN" altLang="en-US" sz="2800" b="1" dirty="0">
                <a:solidFill>
                  <a:srgbClr val="4C4C4C"/>
                </a:solidFill>
                <a:latin typeface="-apple-system"/>
              </a:rPr>
              <a:t>、使用文字“你在这里”</a:t>
            </a:r>
          </a:p>
          <a:p>
            <a:r>
              <a:rPr lang="en-US" altLang="zh-CN" sz="2800" b="1" dirty="0">
                <a:solidFill>
                  <a:srgbClr val="4C4C4C"/>
                </a:solidFill>
                <a:latin typeface="-apple-system"/>
              </a:rPr>
              <a:t>	4</a:t>
            </a:r>
            <a:r>
              <a:rPr lang="zh-CN" altLang="en-US" sz="2800" b="1" dirty="0">
                <a:solidFill>
                  <a:srgbClr val="4C4C4C"/>
                </a:solidFill>
                <a:latin typeface="-apple-system"/>
              </a:rPr>
              <a:t>、将最后一个元素加粗</a:t>
            </a:r>
          </a:p>
          <a:p>
            <a:r>
              <a:rPr lang="en-US" altLang="zh-CN" sz="2800" b="1" dirty="0">
                <a:solidFill>
                  <a:srgbClr val="4C4C4C"/>
                </a:solidFill>
                <a:latin typeface="-apple-system"/>
              </a:rPr>
              <a:t>	5</a:t>
            </a:r>
            <a:r>
              <a:rPr lang="zh-CN" altLang="en-US" sz="2800" b="1" dirty="0">
                <a:solidFill>
                  <a:srgbClr val="4C4C4C"/>
                </a:solidFill>
                <a:latin typeface="-apple-system"/>
              </a:rPr>
              <a:t>、不显示页面名称</a:t>
            </a:r>
            <a:endParaRPr lang="zh-CN" altLang="en-US" sz="4000" b="1" dirty="0">
              <a:solidFill>
                <a:srgbClr val="4C4C4C"/>
              </a:solidFill>
              <a:latin typeface="-apple-system"/>
            </a:endParaRPr>
          </a:p>
        </p:txBody>
      </p:sp>
      <p:pic>
        <p:nvPicPr>
          <p:cNvPr id="9" name="图片 8">
            <a:extLst>
              <a:ext uri="{FF2B5EF4-FFF2-40B4-BE49-F238E27FC236}">
                <a16:creationId xmlns:a16="http://schemas.microsoft.com/office/drawing/2014/main" id="{6E2E8846-D177-41AF-9AF3-27029AD7C310}"/>
              </a:ext>
            </a:extLst>
          </p:cNvPr>
          <p:cNvPicPr>
            <a:picLocks noChangeAspect="1"/>
          </p:cNvPicPr>
          <p:nvPr/>
        </p:nvPicPr>
        <p:blipFill>
          <a:blip r:embed="rId2"/>
          <a:stretch>
            <a:fillRect/>
          </a:stretch>
        </p:blipFill>
        <p:spPr>
          <a:xfrm>
            <a:off x="5002306" y="3331940"/>
            <a:ext cx="6933020" cy="1154327"/>
          </a:xfrm>
          <a:prstGeom prst="rect">
            <a:avLst/>
          </a:prstGeom>
        </p:spPr>
      </p:pic>
      <p:pic>
        <p:nvPicPr>
          <p:cNvPr id="7" name="图片 6" descr="首页 - Google Chrome">
            <a:extLst>
              <a:ext uri="{FF2B5EF4-FFF2-40B4-BE49-F238E27FC236}">
                <a16:creationId xmlns:a16="http://schemas.microsoft.com/office/drawing/2014/main" id="{51982E1D-626C-4311-9C89-D278798A665E}"/>
              </a:ext>
            </a:extLst>
          </p:cNvPr>
          <p:cNvPicPr>
            <a:picLocks noChangeAspect="1"/>
          </p:cNvPicPr>
          <p:nvPr/>
        </p:nvPicPr>
        <p:blipFill rotWithShape="1">
          <a:blip r:embed="rId3"/>
          <a:srcRect t="8737" r="1484" b="81049"/>
          <a:stretch/>
        </p:blipFill>
        <p:spPr>
          <a:xfrm>
            <a:off x="501362" y="2303929"/>
            <a:ext cx="11433964" cy="673499"/>
          </a:xfrm>
          <a:prstGeom prst="rect">
            <a:avLst/>
          </a:prstGeom>
        </p:spPr>
      </p:pic>
    </p:spTree>
    <p:extLst>
      <p:ext uri="{BB962C8B-B14F-4D97-AF65-F5344CB8AC3E}">
        <p14:creationId xmlns:p14="http://schemas.microsoft.com/office/powerpoint/2010/main" val="32510894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1692226"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sp>
        <p:nvSpPr>
          <p:cNvPr id="5" name="文本框 4">
            <a:extLst>
              <a:ext uri="{FF2B5EF4-FFF2-40B4-BE49-F238E27FC236}">
                <a16:creationId xmlns:a16="http://schemas.microsoft.com/office/drawing/2014/main" id="{771133B6-F0B0-4BBC-8056-C6CBC72FAA82}"/>
              </a:ext>
            </a:extLst>
          </p:cNvPr>
          <p:cNvSpPr txBox="1"/>
          <p:nvPr/>
        </p:nvSpPr>
        <p:spPr>
          <a:xfrm>
            <a:off x="501362" y="1298243"/>
            <a:ext cx="11433964" cy="995209"/>
          </a:xfrm>
          <a:prstGeom prst="rect">
            <a:avLst/>
          </a:prstGeom>
          <a:noFill/>
        </p:spPr>
        <p:txBody>
          <a:bodyPr wrap="square" rtlCol="0">
            <a:spAutoFit/>
          </a:bodyPr>
          <a:lstStyle/>
          <a:p>
            <a:r>
              <a:rPr kumimoji="1" lang="zh-CN" altLang="en-US" sz="5867" b="1">
                <a:solidFill>
                  <a:srgbClr val="E65B4F"/>
                </a:solidFill>
              </a:rPr>
              <a:t>首页需要承载的使命：</a:t>
            </a:r>
            <a:endParaRPr kumimoji="1" lang="zh-CN" altLang="en-US" sz="5867" b="1" dirty="0">
              <a:solidFill>
                <a:srgbClr val="E65B4F"/>
              </a:solidFill>
            </a:endParaRPr>
          </a:p>
        </p:txBody>
      </p:sp>
      <p:sp>
        <p:nvSpPr>
          <p:cNvPr id="6" name="矩形 5">
            <a:extLst>
              <a:ext uri="{FF2B5EF4-FFF2-40B4-BE49-F238E27FC236}">
                <a16:creationId xmlns:a16="http://schemas.microsoft.com/office/drawing/2014/main" id="{105F8867-A0F6-44AD-9E9F-E9684608F0D4}"/>
              </a:ext>
            </a:extLst>
          </p:cNvPr>
          <p:cNvSpPr/>
          <p:nvPr/>
        </p:nvSpPr>
        <p:spPr>
          <a:xfrm>
            <a:off x="501362" y="2456795"/>
            <a:ext cx="10791478" cy="4401205"/>
          </a:xfrm>
          <a:prstGeom prst="rect">
            <a:avLst/>
          </a:prstGeom>
        </p:spPr>
        <p:txBody>
          <a:bodyPr wrap="square">
            <a:spAutoFit/>
          </a:bodyPr>
          <a:lstStyle/>
          <a:p>
            <a:pPr>
              <a:buFont typeface="Arial"/>
              <a:buChar char="•"/>
            </a:pPr>
            <a:r>
              <a:rPr lang="zh-CN" altLang="en-US" sz="4000" b="1" dirty="0">
                <a:solidFill>
                  <a:srgbClr val="4C4C4C"/>
                </a:solidFill>
                <a:latin typeface="-apple-system"/>
              </a:rPr>
              <a:t>站点的标识和品牌宣传</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站点层次，让用户了解网站内容结构</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承载业务内容</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建立信任度和整体形象等等。</a:t>
            </a:r>
          </a:p>
        </p:txBody>
      </p:sp>
    </p:spTree>
    <p:extLst>
      <p:ext uri="{BB962C8B-B14F-4D97-AF65-F5344CB8AC3E}">
        <p14:creationId xmlns:p14="http://schemas.microsoft.com/office/powerpoint/2010/main" val="37718164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b="1" dirty="0"/>
              <a:t>所以在设计主页时，我们要有清晰的思路，并且能够圆满回答以下问题：</a:t>
            </a:r>
          </a:p>
        </p:txBody>
      </p:sp>
      <p:sp>
        <p:nvSpPr>
          <p:cNvPr id="6" name="矩形 5">
            <a:extLst>
              <a:ext uri="{FF2B5EF4-FFF2-40B4-BE49-F238E27FC236}">
                <a16:creationId xmlns:a16="http://schemas.microsoft.com/office/drawing/2014/main" id="{105F8867-A0F6-44AD-9E9F-E9684608F0D4}"/>
              </a:ext>
            </a:extLst>
          </p:cNvPr>
          <p:cNvSpPr/>
          <p:nvPr/>
        </p:nvSpPr>
        <p:spPr>
          <a:xfrm>
            <a:off x="501362" y="2456795"/>
            <a:ext cx="10791478" cy="3170099"/>
          </a:xfrm>
          <a:prstGeom prst="rect">
            <a:avLst/>
          </a:prstGeom>
        </p:spPr>
        <p:txBody>
          <a:bodyPr wrap="square">
            <a:spAutoFit/>
          </a:bodyPr>
          <a:lstStyle/>
          <a:p>
            <a:pPr>
              <a:buFont typeface="Arial"/>
              <a:buChar char="•"/>
            </a:pPr>
            <a:r>
              <a:rPr lang="en-US" altLang="zh-CN" sz="4000" b="1" dirty="0">
                <a:solidFill>
                  <a:srgbClr val="4C4C4C"/>
                </a:solidFill>
                <a:latin typeface="-apple-system"/>
              </a:rPr>
              <a:t>1</a:t>
            </a:r>
            <a:r>
              <a:rPr lang="zh-CN" altLang="en-US" sz="4000" b="1" dirty="0">
                <a:solidFill>
                  <a:srgbClr val="4C4C4C"/>
                </a:solidFill>
                <a:latin typeface="-apple-system"/>
              </a:rPr>
              <a:t>、这是什么网站？</a:t>
            </a:r>
          </a:p>
          <a:p>
            <a:pPr>
              <a:buFont typeface="Arial"/>
              <a:buChar char="•"/>
            </a:pPr>
            <a:r>
              <a:rPr lang="en-US" altLang="zh-CN" sz="4000" b="1" dirty="0">
                <a:solidFill>
                  <a:srgbClr val="4C4C4C"/>
                </a:solidFill>
                <a:latin typeface="-apple-system"/>
              </a:rPr>
              <a:t>2</a:t>
            </a:r>
            <a:r>
              <a:rPr lang="zh-CN" altLang="en-US" sz="4000" b="1" dirty="0">
                <a:solidFill>
                  <a:srgbClr val="4C4C4C"/>
                </a:solidFill>
                <a:latin typeface="-apple-system"/>
              </a:rPr>
              <a:t>、网站上有什么？</a:t>
            </a:r>
          </a:p>
          <a:p>
            <a:pPr>
              <a:buFont typeface="Arial"/>
              <a:buChar char="•"/>
            </a:pPr>
            <a:r>
              <a:rPr lang="en-US" altLang="zh-CN" sz="4000" b="1" dirty="0">
                <a:solidFill>
                  <a:srgbClr val="4C4C4C"/>
                </a:solidFill>
                <a:latin typeface="-apple-system"/>
              </a:rPr>
              <a:t>3</a:t>
            </a:r>
            <a:r>
              <a:rPr lang="zh-CN" altLang="en-US" sz="4000" b="1" dirty="0">
                <a:solidFill>
                  <a:srgbClr val="4C4C4C"/>
                </a:solidFill>
                <a:latin typeface="-apple-system"/>
              </a:rPr>
              <a:t>、我能在这里做什么？</a:t>
            </a:r>
          </a:p>
          <a:p>
            <a:pPr>
              <a:buFont typeface="Arial"/>
              <a:buChar char="•"/>
            </a:pPr>
            <a:r>
              <a:rPr lang="en-US" altLang="zh-CN" sz="4000" b="1" dirty="0">
                <a:solidFill>
                  <a:srgbClr val="4C4C4C"/>
                </a:solidFill>
                <a:latin typeface="-apple-system"/>
              </a:rPr>
              <a:t>4</a:t>
            </a:r>
            <a:r>
              <a:rPr lang="zh-CN" altLang="en-US" sz="4000" b="1" dirty="0">
                <a:solidFill>
                  <a:srgbClr val="4C4C4C"/>
                </a:solidFill>
                <a:latin typeface="-apple-system"/>
              </a:rPr>
              <a:t>、为什么我应该在这里，而不是在别的地方？</a:t>
            </a:r>
          </a:p>
          <a:p>
            <a:pPr>
              <a:buFont typeface="Arial"/>
              <a:buChar char="•"/>
            </a:pPr>
            <a:r>
              <a:rPr lang="en-US" altLang="zh-CN" sz="4000" b="1" dirty="0">
                <a:solidFill>
                  <a:srgbClr val="4C4C4C"/>
                </a:solidFill>
                <a:latin typeface="-apple-system"/>
              </a:rPr>
              <a:t>5</a:t>
            </a:r>
            <a:r>
              <a:rPr lang="zh-CN" altLang="en-US" sz="4000" b="1" dirty="0">
                <a:solidFill>
                  <a:srgbClr val="4C4C4C"/>
                </a:solidFill>
                <a:latin typeface="-apple-system"/>
              </a:rPr>
              <a:t>、从哪里开始？</a:t>
            </a:r>
          </a:p>
        </p:txBody>
      </p:sp>
    </p:spTree>
    <p:extLst>
      <p:ext uri="{BB962C8B-B14F-4D97-AF65-F5344CB8AC3E}">
        <p14:creationId xmlns:p14="http://schemas.microsoft.com/office/powerpoint/2010/main" val="6973090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689552"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pic>
        <p:nvPicPr>
          <p:cNvPr id="5" name="图片 4" descr="屏幕剪辑">
            <a:extLst>
              <a:ext uri="{FF2B5EF4-FFF2-40B4-BE49-F238E27FC236}">
                <a16:creationId xmlns:a16="http://schemas.microsoft.com/office/drawing/2014/main" id="{031E3435-22B6-4FBC-A7EF-E723B79537F3}"/>
              </a:ext>
            </a:extLst>
          </p:cNvPr>
          <p:cNvPicPr>
            <a:picLocks noChangeAspect="1"/>
          </p:cNvPicPr>
          <p:nvPr/>
        </p:nvPicPr>
        <p:blipFill>
          <a:blip r:embed="rId2"/>
          <a:stretch>
            <a:fillRect/>
          </a:stretch>
        </p:blipFill>
        <p:spPr>
          <a:xfrm>
            <a:off x="501362" y="1380565"/>
            <a:ext cx="10689552" cy="5039133"/>
          </a:xfrm>
          <a:prstGeom prst="rect">
            <a:avLst/>
          </a:prstGeom>
        </p:spPr>
      </p:pic>
    </p:spTree>
    <p:extLst>
      <p:ext uri="{BB962C8B-B14F-4D97-AF65-F5344CB8AC3E}">
        <p14:creationId xmlns:p14="http://schemas.microsoft.com/office/powerpoint/2010/main" val="42867200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689552"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pic>
        <p:nvPicPr>
          <p:cNvPr id="4" name="图片 3" descr="屏幕剪辑">
            <a:extLst>
              <a:ext uri="{FF2B5EF4-FFF2-40B4-BE49-F238E27FC236}">
                <a16:creationId xmlns:a16="http://schemas.microsoft.com/office/drawing/2014/main" id="{CF1EB344-899B-481D-83F1-FEBA24DE409C}"/>
              </a:ext>
            </a:extLst>
          </p:cNvPr>
          <p:cNvPicPr>
            <a:picLocks noChangeAspect="1"/>
          </p:cNvPicPr>
          <p:nvPr/>
        </p:nvPicPr>
        <p:blipFill>
          <a:blip r:embed="rId2"/>
          <a:stretch>
            <a:fillRect/>
          </a:stretch>
        </p:blipFill>
        <p:spPr>
          <a:xfrm>
            <a:off x="501362" y="1231905"/>
            <a:ext cx="10689553" cy="5118561"/>
          </a:xfrm>
          <a:prstGeom prst="rect">
            <a:avLst/>
          </a:prstGeom>
        </p:spPr>
      </p:pic>
    </p:spTree>
    <p:extLst>
      <p:ext uri="{BB962C8B-B14F-4D97-AF65-F5344CB8AC3E}">
        <p14:creationId xmlns:p14="http://schemas.microsoft.com/office/powerpoint/2010/main" val="34515169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689552"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pic>
        <p:nvPicPr>
          <p:cNvPr id="5" name="图片 4" descr="屏幕剪辑">
            <a:extLst>
              <a:ext uri="{FF2B5EF4-FFF2-40B4-BE49-F238E27FC236}">
                <a16:creationId xmlns:a16="http://schemas.microsoft.com/office/drawing/2014/main" id="{8C906E24-6163-45B3-BFE1-A807FBD39AE8}"/>
              </a:ext>
            </a:extLst>
          </p:cNvPr>
          <p:cNvPicPr>
            <a:picLocks noChangeAspect="1"/>
          </p:cNvPicPr>
          <p:nvPr/>
        </p:nvPicPr>
        <p:blipFill>
          <a:blip r:embed="rId2"/>
          <a:stretch>
            <a:fillRect/>
          </a:stretch>
        </p:blipFill>
        <p:spPr>
          <a:xfrm>
            <a:off x="501362" y="1214968"/>
            <a:ext cx="10689552" cy="5230656"/>
          </a:xfrm>
          <a:prstGeom prst="rect">
            <a:avLst/>
          </a:prstGeom>
        </p:spPr>
      </p:pic>
    </p:spTree>
    <p:extLst>
      <p:ext uri="{BB962C8B-B14F-4D97-AF65-F5344CB8AC3E}">
        <p14:creationId xmlns:p14="http://schemas.microsoft.com/office/powerpoint/2010/main" val="25862890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728089" y="3139191"/>
            <a:ext cx="2406701"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nvGrpSpPr>
          <p:cNvPr id="2" name="组合 1"/>
          <p:cNvGrpSpPr/>
          <p:nvPr/>
        </p:nvGrpSpPr>
        <p:grpSpPr>
          <a:xfrm>
            <a:off x="1084822" y="2110459"/>
            <a:ext cx="1693235" cy="1693235"/>
            <a:chOff x="813021" y="1582844"/>
            <a:chExt cx="1269926" cy="1269926"/>
          </a:xfrm>
        </p:grpSpPr>
        <p:sp>
          <p:nvSpPr>
            <p:cNvPr id="6" name="椭圆 5"/>
            <p:cNvSpPr/>
            <p:nvPr/>
          </p:nvSpPr>
          <p:spPr>
            <a:xfrm>
              <a:off x="813021"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文本框 6"/>
            <p:cNvSpPr txBox="1"/>
            <p:nvPr/>
          </p:nvSpPr>
          <p:spPr>
            <a:xfrm>
              <a:off x="1043795" y="1930373"/>
              <a:ext cx="784109" cy="438581"/>
            </a:xfrm>
            <a:prstGeom prst="rect">
              <a:avLst/>
            </a:prstGeom>
            <a:noFill/>
          </p:spPr>
          <p:txBody>
            <a:bodyPr wrap="none" rtlCol="0">
              <a:spAutoFit/>
            </a:bodyPr>
            <a:lstStyle/>
            <a:p>
              <a:pPr algn="ctr"/>
              <a:r>
                <a:rPr kumimoji="1" lang="en-US" altLang="zh-CN" sz="3200" b="1" dirty="0">
                  <a:solidFill>
                    <a:schemeClr val="bg1"/>
                  </a:solidFill>
                </a:rPr>
                <a:t>ONE</a:t>
              </a:r>
            </a:p>
          </p:txBody>
        </p:sp>
      </p:grpSp>
      <p:sp>
        <p:nvSpPr>
          <p:cNvPr id="8" name="文本框 7"/>
          <p:cNvSpPr txBox="1"/>
          <p:nvPr/>
        </p:nvSpPr>
        <p:spPr>
          <a:xfrm>
            <a:off x="756453" y="3912061"/>
            <a:ext cx="2350940" cy="572529"/>
          </a:xfrm>
          <a:prstGeom prst="rect">
            <a:avLst/>
          </a:prstGeom>
          <a:noFill/>
        </p:spPr>
        <p:txBody>
          <a:bodyPr wrap="square" rtlCol="0">
            <a:spAutoFit/>
          </a:bodyPr>
          <a:lstStyle/>
          <a:p>
            <a:pPr algn="ctr">
              <a:lnSpc>
                <a:spcPct val="130000"/>
              </a:lnSpc>
            </a:pPr>
            <a:r>
              <a:rPr kumimoji="1" lang="en-US" altLang="zh-CN" sz="2667" b="1" dirty="0">
                <a:solidFill>
                  <a:srgbClr val="333333"/>
                </a:solidFill>
              </a:rPr>
              <a:t>Web</a:t>
            </a:r>
            <a:r>
              <a:rPr kumimoji="1" lang="zh-CN" altLang="en-US" sz="2667" b="1" dirty="0">
                <a:solidFill>
                  <a:srgbClr val="333333"/>
                </a:solidFill>
              </a:rPr>
              <a:t>设计思想</a:t>
            </a:r>
          </a:p>
        </p:txBody>
      </p:sp>
      <p:sp>
        <p:nvSpPr>
          <p:cNvPr id="10" name="圆角矩形 9"/>
          <p:cNvSpPr/>
          <p:nvPr/>
        </p:nvSpPr>
        <p:spPr>
          <a:xfrm>
            <a:off x="3597241" y="3139191"/>
            <a:ext cx="2406701"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nvGrpSpPr>
          <p:cNvPr id="3" name="组合 2"/>
          <p:cNvGrpSpPr/>
          <p:nvPr/>
        </p:nvGrpSpPr>
        <p:grpSpPr>
          <a:xfrm>
            <a:off x="3953974" y="2110459"/>
            <a:ext cx="1693235" cy="1693235"/>
            <a:chOff x="2964885" y="1582844"/>
            <a:chExt cx="1269926" cy="1269926"/>
          </a:xfrm>
        </p:grpSpPr>
        <p:sp>
          <p:nvSpPr>
            <p:cNvPr id="11" name="椭圆 10"/>
            <p:cNvSpPr/>
            <p:nvPr/>
          </p:nvSpPr>
          <p:spPr>
            <a:xfrm>
              <a:off x="2964885"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文本框 11"/>
            <p:cNvSpPr txBox="1"/>
            <p:nvPr/>
          </p:nvSpPr>
          <p:spPr>
            <a:xfrm>
              <a:off x="3186041" y="1930373"/>
              <a:ext cx="803344" cy="438581"/>
            </a:xfrm>
            <a:prstGeom prst="rect">
              <a:avLst/>
            </a:prstGeom>
            <a:noFill/>
          </p:spPr>
          <p:txBody>
            <a:bodyPr wrap="none" rtlCol="0">
              <a:spAutoFit/>
            </a:bodyPr>
            <a:lstStyle/>
            <a:p>
              <a:pPr algn="ctr"/>
              <a:r>
                <a:rPr kumimoji="1" lang="en-US" altLang="zh-CN" sz="3200" b="1" dirty="0">
                  <a:solidFill>
                    <a:schemeClr val="bg1"/>
                  </a:solidFill>
                </a:rPr>
                <a:t>TWO</a:t>
              </a:r>
            </a:p>
          </p:txBody>
        </p:sp>
      </p:grpSp>
      <p:sp>
        <p:nvSpPr>
          <p:cNvPr id="13" name="文本框 12"/>
          <p:cNvSpPr txBox="1"/>
          <p:nvPr/>
        </p:nvSpPr>
        <p:spPr>
          <a:xfrm>
            <a:off x="770152" y="4475065"/>
            <a:ext cx="2350940" cy="625877"/>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与设计实例</a:t>
            </a:r>
          </a:p>
        </p:txBody>
      </p:sp>
      <p:sp>
        <p:nvSpPr>
          <p:cNvPr id="15" name="圆角矩形 14"/>
          <p:cNvSpPr/>
          <p:nvPr/>
        </p:nvSpPr>
        <p:spPr>
          <a:xfrm>
            <a:off x="6466393" y="3139191"/>
            <a:ext cx="2631886"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dirty="0"/>
          </a:p>
        </p:txBody>
      </p:sp>
      <p:grpSp>
        <p:nvGrpSpPr>
          <p:cNvPr id="9" name="组合 8"/>
          <p:cNvGrpSpPr/>
          <p:nvPr/>
        </p:nvGrpSpPr>
        <p:grpSpPr>
          <a:xfrm>
            <a:off x="6935719" y="2110458"/>
            <a:ext cx="1693234" cy="1693235"/>
            <a:chOff x="5116749" y="1582844"/>
            <a:chExt cx="1269926" cy="1269926"/>
          </a:xfrm>
        </p:grpSpPr>
        <p:sp>
          <p:nvSpPr>
            <p:cNvPr id="16" name="椭圆 15"/>
            <p:cNvSpPr/>
            <p:nvPr/>
          </p:nvSpPr>
          <p:spPr>
            <a:xfrm>
              <a:off x="5116749"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文本框 16"/>
            <p:cNvSpPr txBox="1"/>
            <p:nvPr/>
          </p:nvSpPr>
          <p:spPr>
            <a:xfrm>
              <a:off x="5251344" y="1930373"/>
              <a:ext cx="976469" cy="438581"/>
            </a:xfrm>
            <a:prstGeom prst="rect">
              <a:avLst/>
            </a:prstGeom>
            <a:noFill/>
          </p:spPr>
          <p:txBody>
            <a:bodyPr wrap="none" rtlCol="0">
              <a:spAutoFit/>
            </a:bodyPr>
            <a:lstStyle/>
            <a:p>
              <a:pPr algn="ctr"/>
              <a:r>
                <a:rPr kumimoji="1" lang="en-US" altLang="zh-CN" sz="3200" b="1" dirty="0">
                  <a:solidFill>
                    <a:schemeClr val="bg1"/>
                  </a:solidFill>
                </a:rPr>
                <a:t>THREE</a:t>
              </a:r>
            </a:p>
          </p:txBody>
        </p:sp>
      </p:grpSp>
      <p:sp>
        <p:nvSpPr>
          <p:cNvPr id="18" name="文本框 17"/>
          <p:cNvSpPr txBox="1"/>
          <p:nvPr/>
        </p:nvSpPr>
        <p:spPr>
          <a:xfrm>
            <a:off x="3498829" y="3849188"/>
            <a:ext cx="2603523" cy="625877"/>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移动端设计思想</a:t>
            </a:r>
          </a:p>
        </p:txBody>
      </p:sp>
      <p:sp>
        <p:nvSpPr>
          <p:cNvPr id="20" name="圆角矩形 19"/>
          <p:cNvSpPr/>
          <p:nvPr/>
        </p:nvSpPr>
        <p:spPr>
          <a:xfrm>
            <a:off x="9335544" y="3139191"/>
            <a:ext cx="2620236"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nvGrpSpPr>
          <p:cNvPr id="14" name="组合 13"/>
          <p:cNvGrpSpPr/>
          <p:nvPr/>
        </p:nvGrpSpPr>
        <p:grpSpPr>
          <a:xfrm>
            <a:off x="9799044" y="2110457"/>
            <a:ext cx="1693235" cy="1693235"/>
            <a:chOff x="7268612" y="1582844"/>
            <a:chExt cx="1269926" cy="1269926"/>
          </a:xfrm>
        </p:grpSpPr>
        <p:sp>
          <p:nvSpPr>
            <p:cNvPr id="21" name="椭圆 20"/>
            <p:cNvSpPr/>
            <p:nvPr/>
          </p:nvSpPr>
          <p:spPr>
            <a:xfrm>
              <a:off x="7268612"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文本框 21"/>
            <p:cNvSpPr txBox="1"/>
            <p:nvPr/>
          </p:nvSpPr>
          <p:spPr>
            <a:xfrm>
              <a:off x="7430857" y="1930373"/>
              <a:ext cx="921166" cy="438581"/>
            </a:xfrm>
            <a:prstGeom prst="rect">
              <a:avLst/>
            </a:prstGeom>
            <a:noFill/>
          </p:spPr>
          <p:txBody>
            <a:bodyPr wrap="none" rtlCol="0">
              <a:spAutoFit/>
            </a:bodyPr>
            <a:lstStyle/>
            <a:p>
              <a:pPr algn="ctr"/>
              <a:r>
                <a:rPr kumimoji="1" lang="en-US" altLang="zh-CN" sz="3200" b="1" dirty="0">
                  <a:solidFill>
                    <a:schemeClr val="bg1"/>
                  </a:solidFill>
                </a:rPr>
                <a:t>FOUR</a:t>
              </a:r>
            </a:p>
          </p:txBody>
        </p:sp>
      </p:grpSp>
      <p:sp>
        <p:nvSpPr>
          <p:cNvPr id="23" name="文本框 22"/>
          <p:cNvSpPr txBox="1"/>
          <p:nvPr/>
        </p:nvSpPr>
        <p:spPr>
          <a:xfrm>
            <a:off x="3569844" y="4475064"/>
            <a:ext cx="2591872" cy="625877"/>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与设计实例</a:t>
            </a:r>
          </a:p>
        </p:txBody>
      </p:sp>
      <p:grpSp>
        <p:nvGrpSpPr>
          <p:cNvPr id="4" name="组合 3"/>
          <p:cNvGrpSpPr/>
          <p:nvPr/>
        </p:nvGrpSpPr>
        <p:grpSpPr>
          <a:xfrm>
            <a:off x="4320828" y="-1775967"/>
            <a:ext cx="3551933" cy="3551933"/>
            <a:chOff x="3240025" y="-1331975"/>
            <a:chExt cx="2663950" cy="2663950"/>
          </a:xfrm>
        </p:grpSpPr>
        <p:sp>
          <p:nvSpPr>
            <p:cNvPr id="26" name="椭圆 25"/>
            <p:cNvSpPr/>
            <p:nvPr/>
          </p:nvSpPr>
          <p:spPr>
            <a:xfrm>
              <a:off x="3240025" y="-1331975"/>
              <a:ext cx="2663950" cy="2663950"/>
            </a:xfrm>
            <a:prstGeom prst="ellipse">
              <a:avLst/>
            </a:prstGeom>
            <a:solidFill>
              <a:srgbClr val="E65B4F"/>
            </a:solidFill>
            <a:ln>
              <a:noFill/>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文本框 23"/>
            <p:cNvSpPr txBox="1"/>
            <p:nvPr/>
          </p:nvSpPr>
          <p:spPr>
            <a:xfrm>
              <a:off x="4143279" y="162011"/>
              <a:ext cx="857447" cy="500090"/>
            </a:xfrm>
            <a:prstGeom prst="rect">
              <a:avLst/>
            </a:prstGeom>
            <a:noFill/>
          </p:spPr>
          <p:txBody>
            <a:bodyPr wrap="none" rtlCol="0">
              <a:spAutoFit/>
            </a:bodyPr>
            <a:lstStyle/>
            <a:p>
              <a:pPr algn="ctr"/>
              <a:r>
                <a:rPr kumimoji="1" lang="zh-CN" altLang="en-US" sz="3733" b="1" dirty="0">
                  <a:solidFill>
                    <a:schemeClr val="bg1"/>
                  </a:solidFill>
                </a:rPr>
                <a:t>目录</a:t>
              </a:r>
            </a:p>
          </p:txBody>
        </p:sp>
      </p:grpSp>
      <p:sp>
        <p:nvSpPr>
          <p:cNvPr id="25" name="文本框 24">
            <a:extLst>
              <a:ext uri="{FF2B5EF4-FFF2-40B4-BE49-F238E27FC236}">
                <a16:creationId xmlns:a16="http://schemas.microsoft.com/office/drawing/2014/main" id="{4A1E7228-6E46-4E85-BC58-F72366B837ED}"/>
              </a:ext>
            </a:extLst>
          </p:cNvPr>
          <p:cNvSpPr txBox="1"/>
          <p:nvPr/>
        </p:nvSpPr>
        <p:spPr>
          <a:xfrm>
            <a:off x="6486400" y="4185737"/>
            <a:ext cx="2591872" cy="567078"/>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提问</a:t>
            </a:r>
          </a:p>
        </p:txBody>
      </p:sp>
      <p:sp>
        <p:nvSpPr>
          <p:cNvPr id="27" name="文本框 26">
            <a:extLst>
              <a:ext uri="{FF2B5EF4-FFF2-40B4-BE49-F238E27FC236}">
                <a16:creationId xmlns:a16="http://schemas.microsoft.com/office/drawing/2014/main" id="{C7719B84-BC65-4DAF-B7C5-0699B9A4F8E3}"/>
              </a:ext>
            </a:extLst>
          </p:cNvPr>
          <p:cNvSpPr txBox="1"/>
          <p:nvPr/>
        </p:nvSpPr>
        <p:spPr>
          <a:xfrm>
            <a:off x="9333546" y="4153304"/>
            <a:ext cx="2591872" cy="625877"/>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参考资料与分工</a:t>
            </a:r>
          </a:p>
        </p:txBody>
      </p:sp>
    </p:spTree>
    <p:extLst>
      <p:ext uri="{BB962C8B-B14F-4D97-AF65-F5344CB8AC3E}">
        <p14:creationId xmlns:p14="http://schemas.microsoft.com/office/powerpoint/2010/main" val="1817771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可用性小技巧</a:t>
            </a:r>
          </a:p>
        </p:txBody>
      </p:sp>
      <p:sp>
        <p:nvSpPr>
          <p:cNvPr id="4" name="文本框 3">
            <a:extLst>
              <a:ext uri="{FF2B5EF4-FFF2-40B4-BE49-F238E27FC236}">
                <a16:creationId xmlns:a16="http://schemas.microsoft.com/office/drawing/2014/main" id="{7D8D7026-625F-4588-8EBB-576DCAEDCDC2}"/>
              </a:ext>
            </a:extLst>
          </p:cNvPr>
          <p:cNvSpPr txBox="1"/>
          <p:nvPr/>
        </p:nvSpPr>
        <p:spPr>
          <a:xfrm>
            <a:off x="501362" y="1298243"/>
            <a:ext cx="11433964" cy="954107"/>
          </a:xfrm>
          <a:prstGeom prst="rect">
            <a:avLst/>
          </a:prstGeom>
          <a:noFill/>
        </p:spPr>
        <p:txBody>
          <a:bodyPr wrap="square" rtlCol="0">
            <a:spAutoFit/>
          </a:bodyPr>
          <a:lstStyle/>
          <a:p>
            <a:r>
              <a:rPr kumimoji="1" lang="en-US" altLang="zh-CN" sz="2800" b="1" dirty="0">
                <a:solidFill>
                  <a:srgbClr val="E65B4F"/>
                </a:solidFill>
              </a:rPr>
              <a:t>Web</a:t>
            </a:r>
            <a:r>
              <a:rPr kumimoji="1" lang="zh-CN" altLang="en-US" sz="2800" b="1" dirty="0">
                <a:solidFill>
                  <a:srgbClr val="E65B4F"/>
                </a:solidFill>
              </a:rPr>
              <a:t>可用性设计时，可以考虑将网站拟人化，而可用性则是网站对用户的基本礼貌。如何在与用户交往的过程中提高用户的好感度</a:t>
            </a:r>
          </a:p>
        </p:txBody>
      </p:sp>
      <p:graphicFrame>
        <p:nvGraphicFramePr>
          <p:cNvPr id="5" name="表格 4">
            <a:extLst>
              <a:ext uri="{FF2B5EF4-FFF2-40B4-BE49-F238E27FC236}">
                <a16:creationId xmlns:a16="http://schemas.microsoft.com/office/drawing/2014/main" id="{E68F318A-B9C0-40C5-945B-68D4ED32863E}"/>
              </a:ext>
            </a:extLst>
          </p:cNvPr>
          <p:cNvGraphicFramePr>
            <a:graphicFrameLocks noGrp="1"/>
          </p:cNvGraphicFramePr>
          <p:nvPr>
            <p:extLst>
              <p:ext uri="{D42A27DB-BD31-4B8C-83A1-F6EECF244321}">
                <p14:modId xmlns:p14="http://schemas.microsoft.com/office/powerpoint/2010/main" val="3311790899"/>
              </p:ext>
            </p:extLst>
          </p:nvPr>
        </p:nvGraphicFramePr>
        <p:xfrm>
          <a:off x="501362" y="2547391"/>
          <a:ext cx="10791478" cy="3828242"/>
        </p:xfrm>
        <a:graphic>
          <a:graphicData uri="http://schemas.openxmlformats.org/drawingml/2006/table">
            <a:tbl>
              <a:tblPr firstRow="1" bandRow="1">
                <a:tableStyleId>{00A15C55-8517-42AA-B614-E9B94910E393}</a:tableStyleId>
              </a:tblPr>
              <a:tblGrid>
                <a:gridCol w="5395739">
                  <a:extLst>
                    <a:ext uri="{9D8B030D-6E8A-4147-A177-3AD203B41FA5}">
                      <a16:colId xmlns:a16="http://schemas.microsoft.com/office/drawing/2014/main" val="2965600253"/>
                    </a:ext>
                  </a:extLst>
                </a:gridCol>
                <a:gridCol w="5395739">
                  <a:extLst>
                    <a:ext uri="{9D8B030D-6E8A-4147-A177-3AD203B41FA5}">
                      <a16:colId xmlns:a16="http://schemas.microsoft.com/office/drawing/2014/main" val="3332780484"/>
                    </a:ext>
                  </a:extLst>
                </a:gridCol>
              </a:tblGrid>
              <a:tr h="721809">
                <a:tc>
                  <a:txBody>
                    <a:bodyPr/>
                    <a:lstStyle/>
                    <a:p>
                      <a:r>
                        <a:rPr lang="zh-CN" altLang="en-US" dirty="0"/>
                        <a:t>要</a:t>
                      </a:r>
                    </a:p>
                  </a:txBody>
                  <a:tcPr anchor="ctr"/>
                </a:tc>
                <a:tc>
                  <a:txBody>
                    <a:bodyPr/>
                    <a:lstStyle/>
                    <a:p>
                      <a:r>
                        <a:rPr lang="zh-CN" altLang="en-US"/>
                        <a:t>不要</a:t>
                      </a:r>
                    </a:p>
                  </a:txBody>
                  <a:tcPr anchor="ctr"/>
                </a:tc>
                <a:extLst>
                  <a:ext uri="{0D108BD9-81ED-4DB2-BD59-A6C34878D82A}">
                    <a16:rowId xmlns:a16="http://schemas.microsoft.com/office/drawing/2014/main" val="3917640721"/>
                  </a:ext>
                </a:extLst>
              </a:tr>
              <a:tr h="3106433">
                <a:tc>
                  <a:txBody>
                    <a:bodyPr/>
                    <a:lstStyle/>
                    <a:p>
                      <a:r>
                        <a:rPr lang="en-US" altLang="zh-CN" dirty="0"/>
                        <a:t>1</a:t>
                      </a:r>
                      <a:r>
                        <a:rPr lang="zh-CN" altLang="en-US" dirty="0"/>
                        <a:t>、让用户知道可以在你网站做什么</a:t>
                      </a:r>
                      <a:br>
                        <a:rPr lang="zh-CN" altLang="en-US" dirty="0"/>
                      </a:br>
                      <a:r>
                        <a:rPr lang="en-US" altLang="zh-CN" dirty="0"/>
                        <a:t>2</a:t>
                      </a:r>
                      <a:r>
                        <a:rPr lang="zh-CN" altLang="en-US" dirty="0"/>
                        <a:t>、告诉我我想知道的</a:t>
                      </a:r>
                      <a:br>
                        <a:rPr lang="zh-CN" altLang="en-US" dirty="0"/>
                      </a:br>
                      <a:r>
                        <a:rPr lang="en-US" altLang="zh-CN" dirty="0"/>
                        <a:t>3</a:t>
                      </a:r>
                      <a:r>
                        <a:rPr lang="zh-CN" altLang="en-US" dirty="0"/>
                        <a:t>、尽量减少步骤</a:t>
                      </a:r>
                      <a:br>
                        <a:rPr lang="zh-CN" altLang="en-US" dirty="0"/>
                      </a:br>
                      <a:r>
                        <a:rPr lang="en-US" altLang="zh-CN" dirty="0"/>
                        <a:t>4</a:t>
                      </a:r>
                      <a:r>
                        <a:rPr lang="zh-CN" altLang="en-US" dirty="0"/>
                        <a:t>、花点心思</a:t>
                      </a:r>
                      <a:br>
                        <a:rPr lang="zh-CN" altLang="en-US" dirty="0"/>
                      </a:br>
                      <a:r>
                        <a:rPr lang="en-US" altLang="zh-CN" dirty="0"/>
                        <a:t>5</a:t>
                      </a:r>
                      <a:r>
                        <a:rPr lang="zh-CN" altLang="en-US" dirty="0"/>
                        <a:t>、知道我的疑问并给予解答</a:t>
                      </a:r>
                      <a:br>
                        <a:rPr lang="zh-CN" altLang="en-US" dirty="0"/>
                      </a:br>
                      <a:r>
                        <a:rPr lang="en-US" altLang="zh-CN" dirty="0"/>
                        <a:t>6</a:t>
                      </a:r>
                      <a:r>
                        <a:rPr lang="zh-CN" altLang="en-US" dirty="0"/>
                        <a:t>、为我提供友好协助</a:t>
                      </a:r>
                      <a:br>
                        <a:rPr lang="zh-CN" altLang="en-US" dirty="0"/>
                      </a:br>
                      <a:r>
                        <a:rPr lang="en-US" altLang="zh-CN" dirty="0"/>
                        <a:t>7</a:t>
                      </a:r>
                      <a:r>
                        <a:rPr lang="zh-CN" altLang="en-US" dirty="0"/>
                        <a:t>、容易从错误中恢复</a:t>
                      </a:r>
                      <a:br>
                        <a:rPr lang="zh-CN" altLang="en-US" dirty="0"/>
                      </a:br>
                      <a:r>
                        <a:rPr lang="en-US" altLang="zh-CN" dirty="0"/>
                        <a:t>8</a:t>
                      </a:r>
                      <a:r>
                        <a:rPr lang="zh-CN" altLang="en-US" dirty="0"/>
                        <a:t>、如果做不到记得道歉</a:t>
                      </a:r>
                    </a:p>
                  </a:txBody>
                  <a:tcPr anchor="ctr"/>
                </a:tc>
                <a:tc>
                  <a:txBody>
                    <a:bodyPr/>
                    <a:lstStyle/>
                    <a:p>
                      <a:r>
                        <a:rPr lang="en-US" altLang="zh-CN" dirty="0"/>
                        <a:t>1</a:t>
                      </a:r>
                      <a:r>
                        <a:rPr lang="zh-CN" altLang="en-US" dirty="0"/>
                        <a:t>、隐藏我想要的信息</a:t>
                      </a:r>
                      <a:br>
                        <a:rPr lang="zh-CN" altLang="en-US" dirty="0"/>
                      </a:br>
                      <a:r>
                        <a:rPr lang="en-US" altLang="zh-CN" dirty="0"/>
                        <a:t>2</a:t>
                      </a:r>
                      <a:r>
                        <a:rPr lang="zh-CN" altLang="en-US" dirty="0"/>
                        <a:t>、因没有按照你们的方式行事而惩罚我</a:t>
                      </a:r>
                      <a:br>
                        <a:rPr lang="zh-CN" altLang="en-US" dirty="0"/>
                      </a:br>
                      <a:r>
                        <a:rPr lang="en-US" altLang="zh-CN" dirty="0"/>
                        <a:t>3</a:t>
                      </a:r>
                      <a:r>
                        <a:rPr lang="zh-CN" altLang="en-US" dirty="0"/>
                        <a:t>、敷衍我，欺骗我</a:t>
                      </a:r>
                      <a:br>
                        <a:rPr lang="zh-CN" altLang="en-US" dirty="0"/>
                      </a:br>
                      <a:r>
                        <a:rPr lang="en-US" altLang="zh-CN" dirty="0"/>
                        <a:t>4</a:t>
                      </a:r>
                      <a:r>
                        <a:rPr lang="zh-CN" altLang="en-US" dirty="0"/>
                        <a:t>、给我设置障碍</a:t>
                      </a:r>
                      <a:br>
                        <a:rPr lang="zh-CN" altLang="en-US" dirty="0"/>
                      </a:br>
                      <a:r>
                        <a:rPr lang="en-US" altLang="zh-CN" dirty="0"/>
                        <a:t>5</a:t>
                      </a:r>
                      <a:r>
                        <a:rPr lang="zh-CN" altLang="en-US" dirty="0"/>
                        <a:t>、你的网站看上去不专业</a:t>
                      </a:r>
                    </a:p>
                  </a:txBody>
                  <a:tcPr anchor="ctr"/>
                </a:tc>
                <a:extLst>
                  <a:ext uri="{0D108BD9-81ED-4DB2-BD59-A6C34878D82A}">
                    <a16:rowId xmlns:a16="http://schemas.microsoft.com/office/drawing/2014/main" val="4110955846"/>
                  </a:ext>
                </a:extLst>
              </a:tr>
            </a:tbl>
          </a:graphicData>
        </a:graphic>
      </p:graphicFrame>
    </p:spTree>
    <p:extLst>
      <p:ext uri="{BB962C8B-B14F-4D97-AF65-F5344CB8AC3E}">
        <p14:creationId xmlns:p14="http://schemas.microsoft.com/office/powerpoint/2010/main" val="17914091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3991705" y="1081759"/>
            <a:ext cx="4210179" cy="4216669"/>
            <a:chOff x="2993183" y="811319"/>
            <a:chExt cx="3157634" cy="3162502"/>
          </a:xfrm>
        </p:grpSpPr>
        <p:sp>
          <p:nvSpPr>
            <p:cNvPr id="2" name="矩形 1"/>
            <p:cNvSpPr/>
            <p:nvPr/>
          </p:nvSpPr>
          <p:spPr>
            <a:xfrm>
              <a:off x="4520918" y="811319"/>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 name="矩形 2"/>
            <p:cNvSpPr/>
            <p:nvPr/>
          </p:nvSpPr>
          <p:spPr>
            <a:xfrm rot="353362">
              <a:off x="4661277" y="8153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854280">
              <a:off x="4840447" y="84659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1207642">
              <a:off x="4975504" y="885015"/>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689293">
              <a:off x="5159752" y="95541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976499">
              <a:off x="5277889" y="103131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2151988">
              <a:off x="5387794" y="110717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439194">
              <a:off x="5494679" y="119823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998031">
              <a:off x="5598275" y="130983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3285237">
              <a:off x="5679752" y="142419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643549">
              <a:off x="5766777" y="157132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930755">
              <a:off x="5825474" y="169888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4605071">
              <a:off x="5878674" y="186194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958433">
              <a:off x="5906925" y="199948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21114211" flipH="1">
              <a:off x="4332651" y="8246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0760849" flipH="1">
              <a:off x="4194258" y="848409"/>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259931" flipH="1">
              <a:off x="4021276" y="90798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19906569" flipH="1">
              <a:off x="3892975" y="96504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424918" flipH="1">
              <a:off x="3734099" y="1057291"/>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137712" flipH="1">
              <a:off x="3627830" y="114907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8962223" flipH="1">
              <a:off x="3522893" y="123965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675017" flipH="1">
              <a:off x="3429900" y="134486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116180" flipH="1">
              <a:off x="3339649" y="1463128"/>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7828974" flipH="1">
              <a:off x="3275090" y="158782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470662" flipH="1">
              <a:off x="3216250" y="172074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183456" flipH="1">
              <a:off x="3176103" y="185529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6509140" flipH="1">
              <a:off x="3146398" y="198922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155778" flipH="1">
              <a:off x="3137801" y="212937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20965998" flipV="1">
              <a:off x="4776882" y="358876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612636" flipV="1">
              <a:off x="4914123" y="355906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111718" flipV="1">
              <a:off x="5084524" y="349549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19758356" flipV="1">
              <a:off x="5210245" y="343295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276705" flipV="1">
              <a:off x="5378459" y="33299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8989499" flipV="1">
              <a:off x="5480674" y="323368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814010" flipV="1">
              <a:off x="5574804" y="313895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526804" flipV="1">
              <a:off x="5663177" y="302983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7967967" flipV="1">
              <a:off x="5744551" y="290113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680761" flipV="1">
              <a:off x="5803676" y="277377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322449" flipV="1">
              <a:off x="5862244" y="261318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035243" flipV="1">
              <a:off x="5896555" y="247702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6360927" flipV="1">
              <a:off x="5918950" y="230697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007565" flipV="1">
              <a:off x="5921499" y="216657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21451787" flipH="1" flipV="1">
              <a:off x="4589363" y="361017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05149" flipH="1" flipV="1">
              <a:off x="4448960" y="361220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706067" flipH="1" flipV="1">
              <a:off x="4267986" y="35853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1059429" flipH="1" flipV="1">
              <a:off x="4131397" y="3552791"/>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541080" flipH="1" flipV="1">
              <a:off x="3958300" y="349124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828286" flipH="1" flipV="1">
              <a:off x="3837001" y="342051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2003775" flipH="1" flipV="1">
              <a:off x="3717234" y="3350708"/>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290981" flipH="1" flipV="1">
              <a:off x="3606525" y="326433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849818" flipH="1" flipV="1">
              <a:off x="3496116" y="316462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3137024" flipH="1" flipV="1">
              <a:off x="3409785" y="305388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495336" flipH="1" flipV="1">
              <a:off x="3313154" y="291126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782542" flipH="1" flipV="1">
              <a:off x="3249013" y="27863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4456858" flipH="1" flipV="1">
              <a:off x="3203834" y="265074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810220" flipH="1" flipV="1">
              <a:off x="3169681" y="251454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27269" flipH="1" flipV="1">
              <a:off x="3144790" y="2393595"/>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5180631" flipH="1" flipV="1">
              <a:off x="3125483" y="225451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a:off x="3984887" y="1188222"/>
              <a:ext cx="1215718" cy="2377574"/>
            </a:xfrm>
            <a:prstGeom prst="rect">
              <a:avLst/>
            </a:prstGeom>
            <a:noFill/>
          </p:spPr>
          <p:txBody>
            <a:bodyPr wrap="none">
              <a:spAutoFit/>
            </a:bodyPr>
            <a:lstStyle/>
            <a:p>
              <a:pPr algn="ctr"/>
              <a:r>
                <a:rPr kumimoji="1" lang="en-US" altLang="zh-CN" sz="20000" b="1" dirty="0">
                  <a:solidFill>
                    <a:srgbClr val="FFFFFF"/>
                  </a:solidFill>
                  <a:effectLst>
                    <a:outerShdw blurRad="50800" dist="38100" dir="5400000" algn="t" rotWithShape="0">
                      <a:prstClr val="black">
                        <a:alpha val="40000"/>
                      </a:prstClr>
                    </a:outerShdw>
                  </a:effectLst>
                </a:rPr>
                <a:t>2</a:t>
              </a:r>
              <a:endParaRPr kumimoji="1" lang="zh-CN" altLang="en-US" sz="20000" b="1" dirty="0">
                <a:solidFill>
                  <a:srgbClr val="FFFFFF"/>
                </a:solidFill>
                <a:effectLst>
                  <a:outerShdw blurRad="50800" dist="38100" dir="5400000" algn="t" rotWithShape="0">
                    <a:prstClr val="black">
                      <a:alpha val="40000"/>
                    </a:prstClr>
                  </a:outerShdw>
                </a:effectLst>
              </a:endParaRPr>
            </a:p>
          </p:txBody>
        </p:sp>
      </p:grpSp>
      <p:sp>
        <p:nvSpPr>
          <p:cNvPr id="61" name="文本框 60"/>
          <p:cNvSpPr txBox="1"/>
          <p:nvPr/>
        </p:nvSpPr>
        <p:spPr>
          <a:xfrm>
            <a:off x="3571291" y="5736369"/>
            <a:ext cx="5106327" cy="1159420"/>
          </a:xfrm>
          <a:prstGeom prst="rect">
            <a:avLst/>
          </a:prstGeom>
          <a:noFill/>
        </p:spPr>
        <p:txBody>
          <a:bodyPr wrap="square" rtlCol="0">
            <a:spAutoFit/>
          </a:bodyPr>
          <a:lstStyle/>
          <a:p>
            <a:pPr algn="ctr">
              <a:lnSpc>
                <a:spcPct val="130000"/>
              </a:lnSpc>
            </a:pPr>
            <a:r>
              <a:rPr kumimoji="1" lang="zh-CN" altLang="en-US" sz="2667" b="1" dirty="0">
                <a:solidFill>
                  <a:srgbClr val="333333"/>
                </a:solidFill>
              </a:rPr>
              <a:t>移动端设计思想与设计实例</a:t>
            </a:r>
          </a:p>
          <a:p>
            <a:pPr lvl="0" algn="ctr">
              <a:lnSpc>
                <a:spcPct val="130000"/>
              </a:lnSpc>
            </a:pPr>
            <a:endParaRPr kumimoji="1" lang="zh-CN" altLang="en-US" sz="2667" b="1" dirty="0">
              <a:solidFill>
                <a:srgbClr val="333333"/>
              </a:solidFill>
            </a:endParaRPr>
          </a:p>
        </p:txBody>
      </p:sp>
    </p:spTree>
    <p:extLst>
      <p:ext uri="{BB962C8B-B14F-4D97-AF65-F5344CB8AC3E}">
        <p14:creationId xmlns:p14="http://schemas.microsoft.com/office/powerpoint/2010/main" val="268178207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24379" y="1469572"/>
            <a:ext cx="4645904" cy="5388427"/>
          </a:xfrm>
          <a:prstGeom prst="rect">
            <a:avLst/>
          </a:prstGeom>
          <a:solidFill>
            <a:srgbClr val="4C4C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Freeform 13"/>
          <p:cNvSpPr>
            <a:spLocks noEditPoints="1"/>
          </p:cNvSpPr>
          <p:nvPr/>
        </p:nvSpPr>
        <p:spPr bwMode="auto">
          <a:xfrm>
            <a:off x="703221" y="349900"/>
            <a:ext cx="5132941" cy="9960667"/>
          </a:xfrm>
          <a:custGeom>
            <a:avLst/>
            <a:gdLst>
              <a:gd name="T0" fmla="*/ 108 w 664"/>
              <a:gd name="T1" fmla="*/ 0 h 1362"/>
              <a:gd name="T2" fmla="*/ 86 w 664"/>
              <a:gd name="T3" fmla="*/ 2 h 1362"/>
              <a:gd name="T4" fmla="*/ 46 w 664"/>
              <a:gd name="T5" fmla="*/ 18 h 1362"/>
              <a:gd name="T6" fmla="*/ 18 w 664"/>
              <a:gd name="T7" fmla="*/ 46 h 1362"/>
              <a:gd name="T8" fmla="*/ 2 w 664"/>
              <a:gd name="T9" fmla="*/ 86 h 1362"/>
              <a:gd name="T10" fmla="*/ 0 w 664"/>
              <a:gd name="T11" fmla="*/ 1254 h 1362"/>
              <a:gd name="T12" fmla="*/ 2 w 664"/>
              <a:gd name="T13" fmla="*/ 1276 h 1362"/>
              <a:gd name="T14" fmla="*/ 18 w 664"/>
              <a:gd name="T15" fmla="*/ 1314 h 1362"/>
              <a:gd name="T16" fmla="*/ 46 w 664"/>
              <a:gd name="T17" fmla="*/ 1344 h 1362"/>
              <a:gd name="T18" fmla="*/ 86 w 664"/>
              <a:gd name="T19" fmla="*/ 1360 h 1362"/>
              <a:gd name="T20" fmla="*/ 556 w 664"/>
              <a:gd name="T21" fmla="*/ 1362 h 1362"/>
              <a:gd name="T22" fmla="*/ 578 w 664"/>
              <a:gd name="T23" fmla="*/ 1360 h 1362"/>
              <a:gd name="T24" fmla="*/ 616 w 664"/>
              <a:gd name="T25" fmla="*/ 1344 h 1362"/>
              <a:gd name="T26" fmla="*/ 646 w 664"/>
              <a:gd name="T27" fmla="*/ 1314 h 1362"/>
              <a:gd name="T28" fmla="*/ 662 w 664"/>
              <a:gd name="T29" fmla="*/ 1276 h 1362"/>
              <a:gd name="T30" fmla="*/ 664 w 664"/>
              <a:gd name="T31" fmla="*/ 108 h 1362"/>
              <a:gd name="T32" fmla="*/ 662 w 664"/>
              <a:gd name="T33" fmla="*/ 86 h 1362"/>
              <a:gd name="T34" fmla="*/ 646 w 664"/>
              <a:gd name="T35" fmla="*/ 46 h 1362"/>
              <a:gd name="T36" fmla="*/ 616 w 664"/>
              <a:gd name="T37" fmla="*/ 18 h 1362"/>
              <a:gd name="T38" fmla="*/ 578 w 664"/>
              <a:gd name="T39" fmla="*/ 2 h 1362"/>
              <a:gd name="T40" fmla="*/ 556 w 664"/>
              <a:gd name="T41" fmla="*/ 0 h 1362"/>
              <a:gd name="T42" fmla="*/ 380 w 664"/>
              <a:gd name="T43" fmla="*/ 76 h 1362"/>
              <a:gd name="T44" fmla="*/ 384 w 664"/>
              <a:gd name="T45" fmla="*/ 78 h 1362"/>
              <a:gd name="T46" fmla="*/ 386 w 664"/>
              <a:gd name="T47" fmla="*/ 82 h 1362"/>
              <a:gd name="T48" fmla="*/ 380 w 664"/>
              <a:gd name="T49" fmla="*/ 88 h 1362"/>
              <a:gd name="T50" fmla="*/ 282 w 664"/>
              <a:gd name="T51" fmla="*/ 88 h 1362"/>
              <a:gd name="T52" fmla="*/ 278 w 664"/>
              <a:gd name="T53" fmla="*/ 82 h 1362"/>
              <a:gd name="T54" fmla="*/ 278 w 664"/>
              <a:gd name="T55" fmla="*/ 78 h 1362"/>
              <a:gd name="T56" fmla="*/ 282 w 664"/>
              <a:gd name="T57" fmla="*/ 76 h 1362"/>
              <a:gd name="T58" fmla="*/ 224 w 664"/>
              <a:gd name="T59" fmla="*/ 70 h 1362"/>
              <a:gd name="T60" fmla="*/ 234 w 664"/>
              <a:gd name="T61" fmla="*/ 74 h 1362"/>
              <a:gd name="T62" fmla="*/ 236 w 664"/>
              <a:gd name="T63" fmla="*/ 82 h 1362"/>
              <a:gd name="T64" fmla="*/ 236 w 664"/>
              <a:gd name="T65" fmla="*/ 88 h 1362"/>
              <a:gd name="T66" fmla="*/ 230 w 664"/>
              <a:gd name="T67" fmla="*/ 94 h 1362"/>
              <a:gd name="T68" fmla="*/ 224 w 664"/>
              <a:gd name="T69" fmla="*/ 94 h 1362"/>
              <a:gd name="T70" fmla="*/ 216 w 664"/>
              <a:gd name="T71" fmla="*/ 92 h 1362"/>
              <a:gd name="T72" fmla="*/ 212 w 664"/>
              <a:gd name="T73" fmla="*/ 82 h 1362"/>
              <a:gd name="T74" fmla="*/ 212 w 664"/>
              <a:gd name="T75" fmla="*/ 78 h 1362"/>
              <a:gd name="T76" fmla="*/ 220 w 664"/>
              <a:gd name="T77" fmla="*/ 70 h 1362"/>
              <a:gd name="T78" fmla="*/ 224 w 664"/>
              <a:gd name="T79" fmla="*/ 70 h 1362"/>
              <a:gd name="T80" fmla="*/ 332 w 664"/>
              <a:gd name="T81" fmla="*/ 1318 h 1362"/>
              <a:gd name="T82" fmla="*/ 310 w 664"/>
              <a:gd name="T83" fmla="*/ 1314 h 1362"/>
              <a:gd name="T84" fmla="*/ 294 w 664"/>
              <a:gd name="T85" fmla="*/ 1302 h 1362"/>
              <a:gd name="T86" fmla="*/ 282 w 664"/>
              <a:gd name="T87" fmla="*/ 1284 h 1362"/>
              <a:gd name="T88" fmla="*/ 278 w 664"/>
              <a:gd name="T89" fmla="*/ 1264 h 1362"/>
              <a:gd name="T90" fmla="*/ 278 w 664"/>
              <a:gd name="T91" fmla="*/ 1252 h 1362"/>
              <a:gd name="T92" fmla="*/ 286 w 664"/>
              <a:gd name="T93" fmla="*/ 1232 h 1362"/>
              <a:gd name="T94" fmla="*/ 302 w 664"/>
              <a:gd name="T95" fmla="*/ 1218 h 1362"/>
              <a:gd name="T96" fmla="*/ 320 w 664"/>
              <a:gd name="T97" fmla="*/ 1210 h 1362"/>
              <a:gd name="T98" fmla="*/ 332 w 664"/>
              <a:gd name="T99" fmla="*/ 1208 h 1362"/>
              <a:gd name="T100" fmla="*/ 352 w 664"/>
              <a:gd name="T101" fmla="*/ 1214 h 1362"/>
              <a:gd name="T102" fmla="*/ 370 w 664"/>
              <a:gd name="T103" fmla="*/ 1224 h 1362"/>
              <a:gd name="T104" fmla="*/ 382 w 664"/>
              <a:gd name="T105" fmla="*/ 1242 h 1362"/>
              <a:gd name="T106" fmla="*/ 386 w 664"/>
              <a:gd name="T107" fmla="*/ 1264 h 1362"/>
              <a:gd name="T108" fmla="*/ 386 w 664"/>
              <a:gd name="T109" fmla="*/ 1274 h 1362"/>
              <a:gd name="T110" fmla="*/ 376 w 664"/>
              <a:gd name="T111" fmla="*/ 1294 h 1362"/>
              <a:gd name="T112" fmla="*/ 362 w 664"/>
              <a:gd name="T113" fmla="*/ 1308 h 1362"/>
              <a:gd name="T114" fmla="*/ 342 w 664"/>
              <a:gd name="T115" fmla="*/ 1316 h 1362"/>
              <a:gd name="T116" fmla="*/ 332 w 664"/>
              <a:gd name="T117" fmla="*/ 1318 h 1362"/>
              <a:gd name="T118" fmla="*/ 44 w 664"/>
              <a:gd name="T119" fmla="*/ 1186 h 1362"/>
              <a:gd name="T120" fmla="*/ 620 w 664"/>
              <a:gd name="T121" fmla="*/ 166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4" h="1362">
                <a:moveTo>
                  <a:pt x="556" y="0"/>
                </a:moveTo>
                <a:lnTo>
                  <a:pt x="108" y="0"/>
                </a:lnTo>
                <a:lnTo>
                  <a:pt x="108" y="0"/>
                </a:lnTo>
                <a:lnTo>
                  <a:pt x="86" y="2"/>
                </a:lnTo>
                <a:lnTo>
                  <a:pt x="66" y="8"/>
                </a:lnTo>
                <a:lnTo>
                  <a:pt x="46" y="18"/>
                </a:lnTo>
                <a:lnTo>
                  <a:pt x="30" y="30"/>
                </a:lnTo>
                <a:lnTo>
                  <a:pt x="18" y="46"/>
                </a:lnTo>
                <a:lnTo>
                  <a:pt x="8" y="66"/>
                </a:lnTo>
                <a:lnTo>
                  <a:pt x="2" y="86"/>
                </a:lnTo>
                <a:lnTo>
                  <a:pt x="0" y="108"/>
                </a:lnTo>
                <a:lnTo>
                  <a:pt x="0" y="1254"/>
                </a:lnTo>
                <a:lnTo>
                  <a:pt x="0" y="1254"/>
                </a:lnTo>
                <a:lnTo>
                  <a:pt x="2" y="1276"/>
                </a:lnTo>
                <a:lnTo>
                  <a:pt x="8" y="1296"/>
                </a:lnTo>
                <a:lnTo>
                  <a:pt x="18" y="1314"/>
                </a:lnTo>
                <a:lnTo>
                  <a:pt x="30" y="1330"/>
                </a:lnTo>
                <a:lnTo>
                  <a:pt x="46" y="1344"/>
                </a:lnTo>
                <a:lnTo>
                  <a:pt x="66" y="1354"/>
                </a:lnTo>
                <a:lnTo>
                  <a:pt x="86" y="1360"/>
                </a:lnTo>
                <a:lnTo>
                  <a:pt x="108" y="1362"/>
                </a:lnTo>
                <a:lnTo>
                  <a:pt x="556" y="1362"/>
                </a:lnTo>
                <a:lnTo>
                  <a:pt x="556" y="1362"/>
                </a:lnTo>
                <a:lnTo>
                  <a:pt x="578" y="1360"/>
                </a:lnTo>
                <a:lnTo>
                  <a:pt x="598" y="1354"/>
                </a:lnTo>
                <a:lnTo>
                  <a:pt x="616" y="1344"/>
                </a:lnTo>
                <a:lnTo>
                  <a:pt x="632" y="1330"/>
                </a:lnTo>
                <a:lnTo>
                  <a:pt x="646" y="1314"/>
                </a:lnTo>
                <a:lnTo>
                  <a:pt x="656" y="1296"/>
                </a:lnTo>
                <a:lnTo>
                  <a:pt x="662" y="1276"/>
                </a:lnTo>
                <a:lnTo>
                  <a:pt x="664" y="1254"/>
                </a:lnTo>
                <a:lnTo>
                  <a:pt x="664" y="108"/>
                </a:lnTo>
                <a:lnTo>
                  <a:pt x="664" y="108"/>
                </a:lnTo>
                <a:lnTo>
                  <a:pt x="662" y="86"/>
                </a:lnTo>
                <a:lnTo>
                  <a:pt x="656" y="66"/>
                </a:lnTo>
                <a:lnTo>
                  <a:pt x="646" y="46"/>
                </a:lnTo>
                <a:lnTo>
                  <a:pt x="632" y="30"/>
                </a:lnTo>
                <a:lnTo>
                  <a:pt x="616" y="18"/>
                </a:lnTo>
                <a:lnTo>
                  <a:pt x="598" y="8"/>
                </a:lnTo>
                <a:lnTo>
                  <a:pt x="578" y="2"/>
                </a:lnTo>
                <a:lnTo>
                  <a:pt x="556" y="0"/>
                </a:lnTo>
                <a:lnTo>
                  <a:pt x="556" y="0"/>
                </a:lnTo>
                <a:close/>
                <a:moveTo>
                  <a:pt x="282" y="76"/>
                </a:moveTo>
                <a:lnTo>
                  <a:pt x="380" y="76"/>
                </a:lnTo>
                <a:lnTo>
                  <a:pt x="380" y="76"/>
                </a:lnTo>
                <a:lnTo>
                  <a:pt x="384" y="78"/>
                </a:lnTo>
                <a:lnTo>
                  <a:pt x="386" y="82"/>
                </a:lnTo>
                <a:lnTo>
                  <a:pt x="386" y="82"/>
                </a:lnTo>
                <a:lnTo>
                  <a:pt x="384" y="86"/>
                </a:lnTo>
                <a:lnTo>
                  <a:pt x="380" y="88"/>
                </a:lnTo>
                <a:lnTo>
                  <a:pt x="282" y="88"/>
                </a:lnTo>
                <a:lnTo>
                  <a:pt x="282" y="88"/>
                </a:lnTo>
                <a:lnTo>
                  <a:pt x="278" y="86"/>
                </a:lnTo>
                <a:lnTo>
                  <a:pt x="278" y="82"/>
                </a:lnTo>
                <a:lnTo>
                  <a:pt x="278" y="82"/>
                </a:lnTo>
                <a:lnTo>
                  <a:pt x="278" y="78"/>
                </a:lnTo>
                <a:lnTo>
                  <a:pt x="282" y="76"/>
                </a:lnTo>
                <a:lnTo>
                  <a:pt x="282" y="76"/>
                </a:lnTo>
                <a:close/>
                <a:moveTo>
                  <a:pt x="224" y="70"/>
                </a:moveTo>
                <a:lnTo>
                  <a:pt x="224" y="70"/>
                </a:lnTo>
                <a:lnTo>
                  <a:pt x="230" y="70"/>
                </a:lnTo>
                <a:lnTo>
                  <a:pt x="234" y="74"/>
                </a:lnTo>
                <a:lnTo>
                  <a:pt x="236" y="78"/>
                </a:lnTo>
                <a:lnTo>
                  <a:pt x="236" y="82"/>
                </a:lnTo>
                <a:lnTo>
                  <a:pt x="236" y="82"/>
                </a:lnTo>
                <a:lnTo>
                  <a:pt x="236" y="88"/>
                </a:lnTo>
                <a:lnTo>
                  <a:pt x="234" y="92"/>
                </a:lnTo>
                <a:lnTo>
                  <a:pt x="230" y="94"/>
                </a:lnTo>
                <a:lnTo>
                  <a:pt x="224" y="94"/>
                </a:lnTo>
                <a:lnTo>
                  <a:pt x="224" y="94"/>
                </a:lnTo>
                <a:lnTo>
                  <a:pt x="220" y="94"/>
                </a:lnTo>
                <a:lnTo>
                  <a:pt x="216" y="92"/>
                </a:lnTo>
                <a:lnTo>
                  <a:pt x="212" y="88"/>
                </a:lnTo>
                <a:lnTo>
                  <a:pt x="212" y="82"/>
                </a:lnTo>
                <a:lnTo>
                  <a:pt x="212" y="82"/>
                </a:lnTo>
                <a:lnTo>
                  <a:pt x="212" y="78"/>
                </a:lnTo>
                <a:lnTo>
                  <a:pt x="216" y="74"/>
                </a:lnTo>
                <a:lnTo>
                  <a:pt x="220" y="70"/>
                </a:lnTo>
                <a:lnTo>
                  <a:pt x="224" y="70"/>
                </a:lnTo>
                <a:lnTo>
                  <a:pt x="224" y="70"/>
                </a:lnTo>
                <a:close/>
                <a:moveTo>
                  <a:pt x="332" y="1318"/>
                </a:moveTo>
                <a:lnTo>
                  <a:pt x="332" y="1318"/>
                </a:lnTo>
                <a:lnTo>
                  <a:pt x="320" y="1316"/>
                </a:lnTo>
                <a:lnTo>
                  <a:pt x="310" y="1314"/>
                </a:lnTo>
                <a:lnTo>
                  <a:pt x="302" y="1308"/>
                </a:lnTo>
                <a:lnTo>
                  <a:pt x="294" y="1302"/>
                </a:lnTo>
                <a:lnTo>
                  <a:pt x="286" y="1294"/>
                </a:lnTo>
                <a:lnTo>
                  <a:pt x="282" y="1284"/>
                </a:lnTo>
                <a:lnTo>
                  <a:pt x="278" y="1274"/>
                </a:lnTo>
                <a:lnTo>
                  <a:pt x="278" y="1264"/>
                </a:lnTo>
                <a:lnTo>
                  <a:pt x="278" y="1264"/>
                </a:lnTo>
                <a:lnTo>
                  <a:pt x="278" y="1252"/>
                </a:lnTo>
                <a:lnTo>
                  <a:pt x="282" y="1242"/>
                </a:lnTo>
                <a:lnTo>
                  <a:pt x="286" y="1232"/>
                </a:lnTo>
                <a:lnTo>
                  <a:pt x="294" y="1224"/>
                </a:lnTo>
                <a:lnTo>
                  <a:pt x="302" y="1218"/>
                </a:lnTo>
                <a:lnTo>
                  <a:pt x="310" y="1214"/>
                </a:lnTo>
                <a:lnTo>
                  <a:pt x="320" y="1210"/>
                </a:lnTo>
                <a:lnTo>
                  <a:pt x="332" y="1208"/>
                </a:lnTo>
                <a:lnTo>
                  <a:pt x="332" y="1208"/>
                </a:lnTo>
                <a:lnTo>
                  <a:pt x="342" y="1210"/>
                </a:lnTo>
                <a:lnTo>
                  <a:pt x="352" y="1214"/>
                </a:lnTo>
                <a:lnTo>
                  <a:pt x="362" y="1218"/>
                </a:lnTo>
                <a:lnTo>
                  <a:pt x="370" y="1224"/>
                </a:lnTo>
                <a:lnTo>
                  <a:pt x="376" y="1232"/>
                </a:lnTo>
                <a:lnTo>
                  <a:pt x="382" y="1242"/>
                </a:lnTo>
                <a:lnTo>
                  <a:pt x="386" y="1252"/>
                </a:lnTo>
                <a:lnTo>
                  <a:pt x="386" y="1264"/>
                </a:lnTo>
                <a:lnTo>
                  <a:pt x="386" y="1264"/>
                </a:lnTo>
                <a:lnTo>
                  <a:pt x="386" y="1274"/>
                </a:lnTo>
                <a:lnTo>
                  <a:pt x="382" y="1284"/>
                </a:lnTo>
                <a:lnTo>
                  <a:pt x="376" y="1294"/>
                </a:lnTo>
                <a:lnTo>
                  <a:pt x="370" y="1302"/>
                </a:lnTo>
                <a:lnTo>
                  <a:pt x="362" y="1308"/>
                </a:lnTo>
                <a:lnTo>
                  <a:pt x="352" y="1314"/>
                </a:lnTo>
                <a:lnTo>
                  <a:pt x="342" y="1316"/>
                </a:lnTo>
                <a:lnTo>
                  <a:pt x="332" y="1318"/>
                </a:lnTo>
                <a:lnTo>
                  <a:pt x="332" y="1318"/>
                </a:lnTo>
                <a:close/>
                <a:moveTo>
                  <a:pt x="620" y="1186"/>
                </a:moveTo>
                <a:lnTo>
                  <a:pt x="44" y="1186"/>
                </a:lnTo>
                <a:lnTo>
                  <a:pt x="44" y="166"/>
                </a:lnTo>
                <a:lnTo>
                  <a:pt x="620" y="166"/>
                </a:lnTo>
                <a:lnTo>
                  <a:pt x="620" y="1186"/>
                </a:lnTo>
                <a:close/>
              </a:path>
            </a:pathLst>
          </a:custGeom>
          <a:solidFill>
            <a:srgbClr val="2D2D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p>
        </p:txBody>
      </p:sp>
      <p:graphicFrame>
        <p:nvGraphicFramePr>
          <p:cNvPr id="7" name="图表 6"/>
          <p:cNvGraphicFramePr/>
          <p:nvPr>
            <p:extLst>
              <p:ext uri="{D42A27DB-BD31-4B8C-83A1-F6EECF244321}">
                <p14:modId xmlns:p14="http://schemas.microsoft.com/office/powerpoint/2010/main" val="1252390194"/>
              </p:ext>
            </p:extLst>
          </p:nvPr>
        </p:nvGraphicFramePr>
        <p:xfrm>
          <a:off x="794" y="1743548"/>
          <a:ext cx="6591027" cy="4416835"/>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p:cNvSpPr txBox="1"/>
          <p:nvPr/>
        </p:nvSpPr>
        <p:spPr>
          <a:xfrm>
            <a:off x="1350510" y="2582889"/>
            <a:ext cx="3960630" cy="2613023"/>
          </a:xfrm>
          <a:prstGeom prst="rect">
            <a:avLst/>
          </a:prstGeom>
          <a:noFill/>
        </p:spPr>
        <p:txBody>
          <a:bodyPr wrap="square" rtlCol="0">
            <a:spAutoFit/>
          </a:bodyPr>
          <a:lstStyle/>
          <a:p>
            <a:pPr>
              <a:lnSpc>
                <a:spcPct val="130000"/>
              </a:lnSpc>
            </a:pPr>
            <a:r>
              <a:rPr lang="zh-CN" altLang="en-US" sz="1800" b="1" dirty="0">
                <a:solidFill>
                  <a:srgbClr val="FFFFFF"/>
                </a:solidFill>
              </a:rPr>
              <a:t>       大部分现代移动设备都采用了触摸屏，而触摸屏有着自己独特的优势和局限性。我们不仅要使用触摸屏查看内容，还要与内容进行交互。这就使得设计师要考虑如何设计出符合人体工程学的手势和过渡效果，以及专门针对移动端的交互模式</a:t>
            </a:r>
            <a:r>
              <a:rPr lang="zh-CN" altLang="en-US" sz="1800" dirty="0">
                <a:solidFill>
                  <a:srgbClr val="FFFFFF"/>
                </a:solidFill>
              </a:rPr>
              <a:t>。</a:t>
            </a:r>
            <a:endParaRPr lang="en-US" altLang="zh-CN" sz="1800" dirty="0">
              <a:solidFill>
                <a:srgbClr val="FFFFFF"/>
              </a:solidFill>
            </a:endParaRPr>
          </a:p>
        </p:txBody>
      </p:sp>
      <p:graphicFrame>
        <p:nvGraphicFramePr>
          <p:cNvPr id="10" name="图表 9"/>
          <p:cNvGraphicFramePr/>
          <p:nvPr>
            <p:extLst>
              <p:ext uri="{D42A27DB-BD31-4B8C-83A1-F6EECF244321}">
                <p14:modId xmlns:p14="http://schemas.microsoft.com/office/powerpoint/2010/main" val="1295652766"/>
              </p:ext>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p:cNvSpPr txBox="1"/>
          <p:nvPr/>
        </p:nvSpPr>
        <p:spPr>
          <a:xfrm>
            <a:off x="8357246" y="1678495"/>
            <a:ext cx="4134465" cy="523220"/>
          </a:xfrm>
          <a:prstGeom prst="rect">
            <a:avLst/>
          </a:prstGeom>
          <a:noFill/>
        </p:spPr>
        <p:txBody>
          <a:bodyPr wrap="none" rtlCol="0">
            <a:spAutoFit/>
          </a:bodyPr>
          <a:lstStyle/>
          <a:p>
            <a:r>
              <a:rPr lang="en-US" altLang="zh-CN" sz="2800" b="1" dirty="0"/>
              <a:t>《</a:t>
            </a:r>
            <a:r>
              <a:rPr lang="zh-CN" altLang="en-US" sz="2800" b="1" dirty="0"/>
              <a:t>在你身边，为你设计</a:t>
            </a:r>
            <a:r>
              <a:rPr lang="en-US" altLang="zh-CN" sz="2800" b="1" dirty="0"/>
              <a:t>》</a:t>
            </a:r>
            <a:endParaRPr kumimoji="1" lang="zh-CN" altLang="en-US" sz="2800" dirty="0">
              <a:solidFill>
                <a:srgbClr val="333333"/>
              </a:solidFill>
            </a:endParaRPr>
          </a:p>
        </p:txBody>
      </p:sp>
      <p:sp>
        <p:nvSpPr>
          <p:cNvPr id="15" name="文本框 14"/>
          <p:cNvSpPr txBox="1"/>
          <p:nvPr/>
        </p:nvSpPr>
        <p:spPr>
          <a:xfrm>
            <a:off x="7787742" y="5507132"/>
            <a:ext cx="3382281" cy="461665"/>
          </a:xfrm>
          <a:prstGeom prst="rect">
            <a:avLst/>
          </a:prstGeom>
          <a:noFill/>
        </p:spPr>
        <p:txBody>
          <a:bodyPr wrap="square" rtlCol="0">
            <a:spAutoFit/>
          </a:bodyPr>
          <a:lstStyle/>
          <a:p>
            <a:r>
              <a:rPr lang="en-US" altLang="zh-CN" sz="2000" b="1" dirty="0"/>
              <a:t>《</a:t>
            </a:r>
            <a:r>
              <a:rPr lang="zh-CN" altLang="en-US" b="1" dirty="0"/>
              <a:t>用户体验草图设计</a:t>
            </a:r>
            <a:r>
              <a:rPr lang="en-US" altLang="zh-CN" sz="2000" b="1" dirty="0"/>
              <a:t>》</a:t>
            </a:r>
            <a:endParaRPr kumimoji="1" lang="zh-CN" altLang="en-US" sz="2000" dirty="0">
              <a:solidFill>
                <a:srgbClr val="333333"/>
              </a:solidFill>
            </a:endParaRPr>
          </a:p>
        </p:txBody>
      </p:sp>
      <p:sp>
        <p:nvSpPr>
          <p:cNvPr id="17" name="文本框 16"/>
          <p:cNvSpPr txBox="1"/>
          <p:nvPr/>
        </p:nvSpPr>
        <p:spPr>
          <a:xfrm>
            <a:off x="5750473" y="3491977"/>
            <a:ext cx="5570756" cy="523220"/>
          </a:xfrm>
          <a:prstGeom prst="rect">
            <a:avLst/>
          </a:prstGeom>
          <a:noFill/>
        </p:spPr>
        <p:txBody>
          <a:bodyPr wrap="none" rtlCol="0">
            <a:spAutoFit/>
          </a:bodyPr>
          <a:lstStyle/>
          <a:p>
            <a:r>
              <a:rPr lang="en-US" altLang="zh-CN" sz="2800" b="1" dirty="0"/>
              <a:t>《</a:t>
            </a:r>
            <a:r>
              <a:rPr lang="zh-CN" altLang="en-US" sz="2800" b="1" dirty="0"/>
              <a:t>方寸指间：移动设计实战手册</a:t>
            </a:r>
            <a:r>
              <a:rPr lang="en-US" altLang="zh-CN" sz="2800" b="1" dirty="0"/>
              <a:t>》</a:t>
            </a:r>
            <a:endParaRPr kumimoji="1" lang="zh-CN" altLang="en-US" sz="2800" dirty="0">
              <a:solidFill>
                <a:srgbClr val="333333"/>
              </a:solidFill>
            </a:endParaRPr>
          </a:p>
        </p:txBody>
      </p:sp>
      <p:sp>
        <p:nvSpPr>
          <p:cNvPr id="19" name="矩形 18">
            <a:extLst>
              <a:ext uri="{FF2B5EF4-FFF2-40B4-BE49-F238E27FC236}">
                <a16:creationId xmlns:a16="http://schemas.microsoft.com/office/drawing/2014/main" id="{36C07E58-E097-423C-98BD-130FEC2E413A}"/>
              </a:ext>
            </a:extLst>
          </p:cNvPr>
          <p:cNvSpPr/>
          <p:nvPr/>
        </p:nvSpPr>
        <p:spPr>
          <a:xfrm>
            <a:off x="6668873" y="566372"/>
            <a:ext cx="1826141" cy="584775"/>
          </a:xfrm>
          <a:prstGeom prst="rect">
            <a:avLst/>
          </a:prstGeom>
        </p:spPr>
        <p:txBody>
          <a:bodyPr wrap="none">
            <a:spAutoFit/>
          </a:bodyPr>
          <a:lstStyle/>
          <a:p>
            <a:r>
              <a:rPr lang="zh-CN" altLang="en-US" sz="3200" b="1" dirty="0">
                <a:solidFill>
                  <a:schemeClr val="tx1">
                    <a:lumMod val="90000"/>
                    <a:lumOff val="10000"/>
                  </a:schemeClr>
                </a:solidFill>
              </a:rPr>
              <a:t>经典书籍</a:t>
            </a:r>
          </a:p>
        </p:txBody>
      </p:sp>
    </p:spTree>
    <p:extLst>
      <p:ext uri="{BB962C8B-B14F-4D97-AF65-F5344CB8AC3E}">
        <p14:creationId xmlns:p14="http://schemas.microsoft.com/office/powerpoint/2010/main" val="61749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经典书籍介绍</a:t>
            </a:r>
          </a:p>
        </p:txBody>
      </p:sp>
      <p:sp>
        <p:nvSpPr>
          <p:cNvPr id="16" name="矩形 15">
            <a:extLst>
              <a:ext uri="{FF2B5EF4-FFF2-40B4-BE49-F238E27FC236}">
                <a16:creationId xmlns:a16="http://schemas.microsoft.com/office/drawing/2014/main" id="{ED755AFB-F1DF-4007-A6F2-3DF015337625}"/>
              </a:ext>
            </a:extLst>
          </p:cNvPr>
          <p:cNvSpPr/>
          <p:nvPr/>
        </p:nvSpPr>
        <p:spPr>
          <a:xfrm>
            <a:off x="501362" y="3190719"/>
            <a:ext cx="9723146" cy="2554545"/>
          </a:xfrm>
          <a:prstGeom prst="rect">
            <a:avLst/>
          </a:prstGeom>
        </p:spPr>
        <p:txBody>
          <a:bodyPr wrap="square">
            <a:spAutoFit/>
          </a:bodyPr>
          <a:lstStyle/>
          <a:p>
            <a:r>
              <a:rPr lang="zh-CN" altLang="en-US" sz="3200" b="1" dirty="0"/>
              <a:t>这是一本由淘宝团队</a:t>
            </a:r>
            <a:r>
              <a:rPr lang="en-US" altLang="zh-CN" sz="3200" b="1" dirty="0"/>
              <a:t>                                                                       </a:t>
            </a:r>
          </a:p>
          <a:p>
            <a:r>
              <a:rPr lang="zh-CN" altLang="en-US" sz="3200" b="1" dirty="0"/>
              <a:t>无线工坊写的一本关于</a:t>
            </a:r>
            <a:endParaRPr lang="en-US" altLang="zh-CN" sz="3200" b="1" dirty="0"/>
          </a:p>
          <a:p>
            <a:r>
              <a:rPr lang="zh-CN" altLang="en-US" sz="3200" b="1" dirty="0"/>
              <a:t>移动 产品设计的小册子 </a:t>
            </a:r>
            <a:endParaRPr lang="en-US" altLang="zh-CN" sz="3200" b="1" dirty="0"/>
          </a:p>
          <a:p>
            <a:r>
              <a:rPr lang="zh-CN" altLang="en-US" sz="3200" b="1" dirty="0"/>
              <a:t>，全书共有</a:t>
            </a:r>
            <a:r>
              <a:rPr lang="en-US" altLang="zh-CN" sz="3200" b="1" dirty="0"/>
              <a:t>7</a:t>
            </a:r>
            <a:r>
              <a:rPr lang="zh-CN" altLang="en-US" sz="3200" b="1" dirty="0"/>
              <a:t>章，包括设计流程，设计原则，平台规范，导航设计，细节设计，适配方案，移动特征。</a:t>
            </a:r>
            <a:endParaRPr lang="en-US" altLang="zh-CN" sz="3200" b="1" dirty="0"/>
          </a:p>
        </p:txBody>
      </p:sp>
      <p:pic>
        <p:nvPicPr>
          <p:cNvPr id="3" name="图片 2">
            <a:extLst>
              <a:ext uri="{FF2B5EF4-FFF2-40B4-BE49-F238E27FC236}">
                <a16:creationId xmlns:a16="http://schemas.microsoft.com/office/drawing/2014/main" id="{95A35E1D-0F13-407E-A109-6B26750C8D3C}"/>
              </a:ext>
            </a:extLst>
          </p:cNvPr>
          <p:cNvPicPr>
            <a:picLocks noChangeAspect="1"/>
          </p:cNvPicPr>
          <p:nvPr/>
        </p:nvPicPr>
        <p:blipFill>
          <a:blip r:embed="rId3"/>
          <a:stretch>
            <a:fillRect/>
          </a:stretch>
        </p:blipFill>
        <p:spPr>
          <a:xfrm>
            <a:off x="5710687" y="1314451"/>
            <a:ext cx="5582153" cy="3123876"/>
          </a:xfrm>
          <a:prstGeom prst="rect">
            <a:avLst/>
          </a:prstGeom>
        </p:spPr>
      </p:pic>
    </p:spTree>
    <p:extLst>
      <p:ext uri="{BB962C8B-B14F-4D97-AF65-F5344CB8AC3E}">
        <p14:creationId xmlns:p14="http://schemas.microsoft.com/office/powerpoint/2010/main" val="303893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1446550"/>
          </a:xfrm>
          <a:prstGeom prst="rect">
            <a:avLst/>
          </a:prstGeom>
          <a:solidFill>
            <a:schemeClr val="accent3"/>
          </a:solidFill>
        </p:spPr>
        <p:txBody>
          <a:bodyPr wrap="square" rtlCol="0">
            <a:spAutoFit/>
          </a:bodyPr>
          <a:lstStyle/>
          <a:p>
            <a:r>
              <a:rPr lang="en-US" altLang="zh-CN" sz="4400" b="1" dirty="0"/>
              <a:t>2.1</a:t>
            </a:r>
            <a:r>
              <a:rPr lang="zh-CN" altLang="en-US" sz="4400" b="1" dirty="0"/>
              <a:t>设计</a:t>
            </a:r>
            <a:r>
              <a:rPr lang="en-US" altLang="zh-CN" sz="4400" b="1" dirty="0"/>
              <a:t>6</a:t>
            </a:r>
            <a:r>
              <a:rPr lang="zh-CN" altLang="en-US" sz="4400" b="1" dirty="0"/>
              <a:t>原则：简洁、高效、一致性、反馈、情感化、移动化。</a:t>
            </a:r>
          </a:p>
        </p:txBody>
      </p:sp>
      <p:sp>
        <p:nvSpPr>
          <p:cNvPr id="24" name="矩形 23">
            <a:extLst>
              <a:ext uri="{FF2B5EF4-FFF2-40B4-BE49-F238E27FC236}">
                <a16:creationId xmlns:a16="http://schemas.microsoft.com/office/drawing/2014/main" id="{2D3C366C-EE43-4AB4-B617-E3B34B83466C}"/>
              </a:ext>
            </a:extLst>
          </p:cNvPr>
          <p:cNvSpPr/>
          <p:nvPr/>
        </p:nvSpPr>
        <p:spPr>
          <a:xfrm>
            <a:off x="501362" y="1786762"/>
            <a:ext cx="10791479" cy="4154984"/>
          </a:xfrm>
          <a:prstGeom prst="rect">
            <a:avLst/>
          </a:prstGeom>
        </p:spPr>
        <p:txBody>
          <a:bodyPr wrap="square">
            <a:spAutoFit/>
          </a:bodyPr>
          <a:lstStyle/>
          <a:p>
            <a:r>
              <a:rPr lang="zh-CN" altLang="en-US" b="1" dirty="0"/>
              <a:t>简洁：突出重点，在小屏幕上聚焦内容，删除、隐藏、转移。</a:t>
            </a:r>
          </a:p>
          <a:p>
            <a:endParaRPr lang="zh-CN" altLang="en-US" b="1" dirty="0"/>
          </a:p>
          <a:p>
            <a:r>
              <a:rPr lang="zh-CN" altLang="en-US" b="1" dirty="0"/>
              <a:t>高效：避免键盘输入，有效触动，减少跳转，任务连续性。</a:t>
            </a:r>
          </a:p>
          <a:p>
            <a:r>
              <a:rPr lang="zh-CN" altLang="en-US" b="1" dirty="0"/>
              <a:t>一致性：降低认知成本，设计的一致性（结构布局，模块化内容，文案，交互性为，视觉风格），平台的一致性，跨平台的一致性规范。</a:t>
            </a:r>
          </a:p>
          <a:p>
            <a:endParaRPr lang="zh-CN" altLang="en-US" b="1" dirty="0"/>
          </a:p>
          <a:p>
            <a:r>
              <a:rPr lang="zh-CN" altLang="en-US" b="1" dirty="0"/>
              <a:t>反馈：让用户知道自己的行为正在被后台程序响应和处理</a:t>
            </a:r>
          </a:p>
          <a:p>
            <a:endParaRPr lang="zh-CN" altLang="en-US" b="1" dirty="0"/>
          </a:p>
          <a:p>
            <a:r>
              <a:rPr lang="zh-CN" altLang="en-US" b="1" dirty="0"/>
              <a:t>情感化：视觉愉悦，幽默，惊喜互动效果，贴心智能关怀，个性化独特气质。</a:t>
            </a:r>
          </a:p>
          <a:p>
            <a:endParaRPr lang="zh-CN" altLang="en-US" b="1" dirty="0"/>
          </a:p>
          <a:p>
            <a:r>
              <a:rPr lang="zh-CN" altLang="en-US" b="1" dirty="0"/>
              <a:t>移动化：跳出</a:t>
            </a:r>
            <a:r>
              <a:rPr lang="en-US" altLang="zh-CN" b="1" dirty="0"/>
              <a:t>PC</a:t>
            </a:r>
            <a:r>
              <a:rPr lang="zh-CN" altLang="en-US" b="1" dirty="0"/>
              <a:t>的思维逻辑</a:t>
            </a:r>
          </a:p>
        </p:txBody>
      </p:sp>
    </p:spTree>
    <p:extLst>
      <p:ext uri="{BB962C8B-B14F-4D97-AF65-F5344CB8AC3E}">
        <p14:creationId xmlns:p14="http://schemas.microsoft.com/office/powerpoint/2010/main" val="375256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1446550"/>
          </a:xfrm>
          <a:prstGeom prst="rect">
            <a:avLst/>
          </a:prstGeom>
          <a:solidFill>
            <a:schemeClr val="accent3"/>
          </a:solidFill>
        </p:spPr>
        <p:txBody>
          <a:bodyPr wrap="square" rtlCol="0">
            <a:spAutoFit/>
          </a:bodyPr>
          <a:lstStyle/>
          <a:p>
            <a:r>
              <a:rPr lang="en-US" altLang="zh-CN" sz="4400" b="1" dirty="0"/>
              <a:t>2.1</a:t>
            </a:r>
            <a:r>
              <a:rPr lang="zh-CN" altLang="en-US" sz="4400" b="1" dirty="0"/>
              <a:t>设计</a:t>
            </a:r>
            <a:r>
              <a:rPr lang="en-US" altLang="zh-CN" sz="4400" b="1" dirty="0"/>
              <a:t>6</a:t>
            </a:r>
            <a:r>
              <a:rPr lang="zh-CN" altLang="en-US" sz="4400" b="1" dirty="0"/>
              <a:t>原则：简洁、高效、一致性、反馈、情感化、移动化。</a:t>
            </a:r>
          </a:p>
        </p:txBody>
      </p:sp>
      <p:sp>
        <p:nvSpPr>
          <p:cNvPr id="24" name="矩形 23">
            <a:extLst>
              <a:ext uri="{FF2B5EF4-FFF2-40B4-BE49-F238E27FC236}">
                <a16:creationId xmlns:a16="http://schemas.microsoft.com/office/drawing/2014/main" id="{2D3C366C-EE43-4AB4-B617-E3B34B83466C}"/>
              </a:ext>
            </a:extLst>
          </p:cNvPr>
          <p:cNvSpPr/>
          <p:nvPr/>
        </p:nvSpPr>
        <p:spPr>
          <a:xfrm>
            <a:off x="501362" y="1786762"/>
            <a:ext cx="10791479" cy="4154984"/>
          </a:xfrm>
          <a:prstGeom prst="rect">
            <a:avLst/>
          </a:prstGeom>
        </p:spPr>
        <p:txBody>
          <a:bodyPr wrap="square">
            <a:spAutoFit/>
          </a:bodyPr>
          <a:lstStyle/>
          <a:p>
            <a:r>
              <a:rPr lang="zh-CN" altLang="en-US" b="1" dirty="0"/>
              <a:t>简洁：突出重点，在小屏幕上聚焦内容，删除、隐藏、转移。</a:t>
            </a:r>
          </a:p>
          <a:p>
            <a:endParaRPr lang="zh-CN" altLang="en-US" b="1" dirty="0"/>
          </a:p>
          <a:p>
            <a:r>
              <a:rPr lang="zh-CN" altLang="en-US" b="1" dirty="0"/>
              <a:t>高效：避免键盘输入，有效触动，减少跳转，任务连续性。</a:t>
            </a:r>
          </a:p>
          <a:p>
            <a:r>
              <a:rPr lang="zh-CN" altLang="en-US" b="1" dirty="0"/>
              <a:t>一致性：降低认知成本，设计的一致性（结构布局，模块化内容，文案，交互性为，视觉风格），平台的一致性，跨平台的一致性规范。</a:t>
            </a:r>
          </a:p>
          <a:p>
            <a:endParaRPr lang="zh-CN" altLang="en-US" b="1" dirty="0"/>
          </a:p>
          <a:p>
            <a:r>
              <a:rPr lang="zh-CN" altLang="en-US" b="1" dirty="0"/>
              <a:t>反馈：让用户知道自己的行为正在被后台程序响应和处理</a:t>
            </a:r>
          </a:p>
          <a:p>
            <a:endParaRPr lang="zh-CN" altLang="en-US" b="1" dirty="0"/>
          </a:p>
          <a:p>
            <a:r>
              <a:rPr lang="zh-CN" altLang="en-US" b="1" dirty="0"/>
              <a:t>情感化：视觉愉悦，幽默，惊喜互动效果，贴心智能关怀，个性化独特气质。</a:t>
            </a:r>
          </a:p>
          <a:p>
            <a:endParaRPr lang="zh-CN" altLang="en-US" b="1" dirty="0"/>
          </a:p>
          <a:p>
            <a:r>
              <a:rPr lang="zh-CN" altLang="en-US" b="1" dirty="0"/>
              <a:t>移动化：跳出</a:t>
            </a:r>
            <a:r>
              <a:rPr lang="en-US" altLang="zh-CN" b="1" dirty="0"/>
              <a:t>PC</a:t>
            </a:r>
            <a:r>
              <a:rPr lang="zh-CN" altLang="en-US" b="1" dirty="0"/>
              <a:t>的思维逻辑</a:t>
            </a:r>
          </a:p>
        </p:txBody>
      </p:sp>
    </p:spTree>
    <p:extLst>
      <p:ext uri="{BB962C8B-B14F-4D97-AF65-F5344CB8AC3E}">
        <p14:creationId xmlns:p14="http://schemas.microsoft.com/office/powerpoint/2010/main" val="111639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移动端原型设计工具</a:t>
            </a:r>
          </a:p>
        </p:txBody>
      </p:sp>
      <p:sp>
        <p:nvSpPr>
          <p:cNvPr id="24" name="矩形 23">
            <a:extLst>
              <a:ext uri="{FF2B5EF4-FFF2-40B4-BE49-F238E27FC236}">
                <a16:creationId xmlns:a16="http://schemas.microsoft.com/office/drawing/2014/main" id="{2D3C366C-EE43-4AB4-B617-E3B34B83466C}"/>
              </a:ext>
            </a:extLst>
          </p:cNvPr>
          <p:cNvSpPr/>
          <p:nvPr/>
        </p:nvSpPr>
        <p:spPr>
          <a:xfrm>
            <a:off x="501361" y="1952036"/>
            <a:ext cx="10791479" cy="1815882"/>
          </a:xfrm>
          <a:prstGeom prst="rect">
            <a:avLst/>
          </a:prstGeom>
        </p:spPr>
        <p:txBody>
          <a:bodyPr wrap="square">
            <a:spAutoFit/>
          </a:bodyPr>
          <a:lstStyle/>
          <a:p>
            <a:r>
              <a:rPr lang="en-US" altLang="zh-CN" sz="3200" b="1" dirty="0" err="1"/>
              <a:t>Mockplus</a:t>
            </a:r>
            <a:r>
              <a:rPr lang="en-US" altLang="zh-CN" sz="3200" b="1" dirty="0"/>
              <a:t>:</a:t>
            </a:r>
          </a:p>
          <a:p>
            <a:endParaRPr lang="en-US" altLang="zh-CN" b="1" dirty="0"/>
          </a:p>
          <a:p>
            <a:r>
              <a:rPr lang="en-US" altLang="zh-CN" sz="3200" b="1" dirty="0"/>
              <a:t>Axure </a:t>
            </a:r>
            <a:r>
              <a:rPr lang="en-US" altLang="zh-CN" sz="3200" b="1" dirty="0" err="1"/>
              <a:t>rp</a:t>
            </a:r>
            <a:r>
              <a:rPr lang="en-US" altLang="zh-CN" sz="3200" b="1" dirty="0"/>
              <a:t>:</a:t>
            </a:r>
          </a:p>
          <a:p>
            <a:endParaRPr lang="en-US" altLang="zh-CN" b="1" dirty="0"/>
          </a:p>
        </p:txBody>
      </p:sp>
      <p:pic>
        <p:nvPicPr>
          <p:cNvPr id="3" name="图片 2">
            <a:extLst>
              <a:ext uri="{FF2B5EF4-FFF2-40B4-BE49-F238E27FC236}">
                <a16:creationId xmlns:a16="http://schemas.microsoft.com/office/drawing/2014/main" id="{3C9E2C37-77FC-406C-BA66-3AA6AF22F388}"/>
              </a:ext>
            </a:extLst>
          </p:cNvPr>
          <p:cNvPicPr>
            <a:picLocks noChangeAspect="1"/>
          </p:cNvPicPr>
          <p:nvPr/>
        </p:nvPicPr>
        <p:blipFill>
          <a:blip r:embed="rId3"/>
          <a:stretch>
            <a:fillRect/>
          </a:stretch>
        </p:blipFill>
        <p:spPr>
          <a:xfrm>
            <a:off x="3069329" y="2622092"/>
            <a:ext cx="821353" cy="793191"/>
          </a:xfrm>
          <a:prstGeom prst="rect">
            <a:avLst/>
          </a:prstGeom>
        </p:spPr>
      </p:pic>
      <p:pic>
        <p:nvPicPr>
          <p:cNvPr id="5" name="图片 4">
            <a:extLst>
              <a:ext uri="{FF2B5EF4-FFF2-40B4-BE49-F238E27FC236}">
                <a16:creationId xmlns:a16="http://schemas.microsoft.com/office/drawing/2014/main" id="{8B09A3A9-45BB-401A-8253-C6E9F5BAFCF2}"/>
              </a:ext>
            </a:extLst>
          </p:cNvPr>
          <p:cNvPicPr>
            <a:picLocks noChangeAspect="1"/>
          </p:cNvPicPr>
          <p:nvPr/>
        </p:nvPicPr>
        <p:blipFill>
          <a:blip r:embed="rId4"/>
          <a:stretch>
            <a:fillRect/>
          </a:stretch>
        </p:blipFill>
        <p:spPr>
          <a:xfrm>
            <a:off x="3158619" y="1819836"/>
            <a:ext cx="803781" cy="680712"/>
          </a:xfrm>
          <a:prstGeom prst="rect">
            <a:avLst/>
          </a:prstGeom>
        </p:spPr>
      </p:pic>
    </p:spTree>
    <p:extLst>
      <p:ext uri="{BB962C8B-B14F-4D97-AF65-F5344CB8AC3E}">
        <p14:creationId xmlns:p14="http://schemas.microsoft.com/office/powerpoint/2010/main" val="340655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359266"/>
            <a:ext cx="10791478" cy="769441"/>
          </a:xfrm>
          <a:prstGeom prst="rect">
            <a:avLst/>
          </a:prstGeom>
          <a:solidFill>
            <a:schemeClr val="accent3"/>
          </a:solidFill>
        </p:spPr>
        <p:txBody>
          <a:bodyPr wrap="square" rtlCol="0">
            <a:spAutoFit/>
          </a:bodyPr>
          <a:lstStyle/>
          <a:p>
            <a:r>
              <a:rPr lang="en-US" altLang="zh-CN" sz="4400" b="1" dirty="0" err="1"/>
              <a:t>Mockplus</a:t>
            </a:r>
            <a:r>
              <a:rPr lang="zh-CN" altLang="en-US" sz="4400" b="1" dirty="0"/>
              <a:t>工作界面</a:t>
            </a:r>
          </a:p>
        </p:txBody>
      </p:sp>
      <p:pic>
        <p:nvPicPr>
          <p:cNvPr id="2" name="图片 1">
            <a:extLst>
              <a:ext uri="{FF2B5EF4-FFF2-40B4-BE49-F238E27FC236}">
                <a16:creationId xmlns:a16="http://schemas.microsoft.com/office/drawing/2014/main" id="{8642B60A-2E0A-461F-91A1-DD44D0025F29}"/>
              </a:ext>
            </a:extLst>
          </p:cNvPr>
          <p:cNvPicPr>
            <a:picLocks noChangeAspect="1"/>
          </p:cNvPicPr>
          <p:nvPr/>
        </p:nvPicPr>
        <p:blipFill>
          <a:blip r:embed="rId3"/>
          <a:stretch>
            <a:fillRect/>
          </a:stretch>
        </p:blipFill>
        <p:spPr>
          <a:xfrm>
            <a:off x="501362" y="1214494"/>
            <a:ext cx="10791478" cy="5485182"/>
          </a:xfrm>
          <a:prstGeom prst="rect">
            <a:avLst/>
          </a:prstGeom>
        </p:spPr>
      </p:pic>
    </p:spTree>
    <p:extLst>
      <p:ext uri="{BB962C8B-B14F-4D97-AF65-F5344CB8AC3E}">
        <p14:creationId xmlns:p14="http://schemas.microsoft.com/office/powerpoint/2010/main" val="200924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b="1" dirty="0"/>
              <a:t>设计</a:t>
            </a:r>
            <a:r>
              <a:rPr lang="en-US" altLang="zh-CN" sz="4400" b="1" dirty="0"/>
              <a:t>6</a:t>
            </a:r>
            <a:r>
              <a:rPr lang="zh-CN" altLang="en-US" sz="4400" b="1" dirty="0"/>
              <a:t>原则：简洁、高效、一致性、反馈、情感化、移动化。</a:t>
            </a:r>
          </a:p>
        </p:txBody>
      </p:sp>
      <p:sp>
        <p:nvSpPr>
          <p:cNvPr id="20" name="文本框 19">
            <a:extLst>
              <a:ext uri="{FF2B5EF4-FFF2-40B4-BE49-F238E27FC236}">
                <a16:creationId xmlns:a16="http://schemas.microsoft.com/office/drawing/2014/main" id="{70D6AE93-4061-458F-B519-D4C727E5911D}"/>
              </a:ext>
            </a:extLst>
          </p:cNvPr>
          <p:cNvSpPr txBox="1"/>
          <p:nvPr/>
        </p:nvSpPr>
        <p:spPr>
          <a:xfrm>
            <a:off x="501362" y="1871984"/>
            <a:ext cx="11433964" cy="995209"/>
          </a:xfrm>
          <a:prstGeom prst="rect">
            <a:avLst/>
          </a:prstGeom>
          <a:noFill/>
        </p:spPr>
        <p:txBody>
          <a:bodyPr wrap="square" rtlCol="0">
            <a:spAutoFit/>
          </a:bodyPr>
          <a:lstStyle/>
          <a:p>
            <a:r>
              <a:rPr kumimoji="1" lang="zh-CN" altLang="en-US" sz="5867" b="1" dirty="0">
                <a:solidFill>
                  <a:srgbClr val="E65B4F"/>
                </a:solidFill>
              </a:rPr>
              <a:t>首页需要承载的使命：</a:t>
            </a:r>
          </a:p>
        </p:txBody>
      </p:sp>
      <p:sp>
        <p:nvSpPr>
          <p:cNvPr id="16" name="矩形 15">
            <a:extLst>
              <a:ext uri="{FF2B5EF4-FFF2-40B4-BE49-F238E27FC236}">
                <a16:creationId xmlns:a16="http://schemas.microsoft.com/office/drawing/2014/main" id="{ED755AFB-F1DF-4007-A6F2-3DF015337625}"/>
              </a:ext>
            </a:extLst>
          </p:cNvPr>
          <p:cNvSpPr/>
          <p:nvPr/>
        </p:nvSpPr>
        <p:spPr>
          <a:xfrm>
            <a:off x="501361" y="3050843"/>
            <a:ext cx="2107367" cy="584775"/>
          </a:xfrm>
          <a:prstGeom prst="rect">
            <a:avLst/>
          </a:prstGeom>
        </p:spPr>
        <p:txBody>
          <a:bodyPr wrap="square">
            <a:spAutoFit/>
          </a:bodyPr>
          <a:lstStyle/>
          <a:p>
            <a:r>
              <a:rPr lang="zh-CN" altLang="en-US" sz="3200" b="1" dirty="0"/>
              <a:t>导航设计</a:t>
            </a:r>
          </a:p>
        </p:txBody>
      </p:sp>
      <p:sp>
        <p:nvSpPr>
          <p:cNvPr id="24" name="矩形 23">
            <a:extLst>
              <a:ext uri="{FF2B5EF4-FFF2-40B4-BE49-F238E27FC236}">
                <a16:creationId xmlns:a16="http://schemas.microsoft.com/office/drawing/2014/main" id="{2D3C366C-EE43-4AB4-B617-E3B34B83466C}"/>
              </a:ext>
            </a:extLst>
          </p:cNvPr>
          <p:cNvSpPr/>
          <p:nvPr/>
        </p:nvSpPr>
        <p:spPr>
          <a:xfrm>
            <a:off x="501360" y="3642456"/>
            <a:ext cx="10791479" cy="2677656"/>
          </a:xfrm>
          <a:prstGeom prst="rect">
            <a:avLst/>
          </a:prstGeom>
        </p:spPr>
        <p:txBody>
          <a:bodyPr wrap="square">
            <a:spAutoFit/>
          </a:bodyPr>
          <a:lstStyle/>
          <a:p>
            <a:r>
              <a:rPr lang="zh-CN" altLang="en-US" dirty="0"/>
              <a:t>标签式：可以直观了解</a:t>
            </a:r>
            <a:r>
              <a:rPr lang="en-US" altLang="zh-CN" dirty="0"/>
              <a:t>APP</a:t>
            </a:r>
            <a:r>
              <a:rPr lang="zh-CN" altLang="en-US" dirty="0"/>
              <a:t>的核心功能，实现快速跳转，控制在</a:t>
            </a:r>
            <a:r>
              <a:rPr lang="en-US" altLang="zh-CN" dirty="0"/>
              <a:t>5</a:t>
            </a:r>
            <a:r>
              <a:rPr lang="zh-CN" altLang="en-US" dirty="0"/>
              <a:t>个以内。</a:t>
            </a:r>
          </a:p>
          <a:p>
            <a:r>
              <a:rPr lang="zh-CN" altLang="en-US" dirty="0"/>
              <a:t>抽屉式：追求核心内容的突出，弱化导航界面，常见于信息流产品。</a:t>
            </a:r>
          </a:p>
          <a:p>
            <a:r>
              <a:rPr lang="zh-CN" altLang="en-US" dirty="0"/>
              <a:t>桌面式：适用于工具类</a:t>
            </a:r>
            <a:r>
              <a:rPr lang="en-US" altLang="zh-CN" dirty="0"/>
              <a:t>APP</a:t>
            </a:r>
            <a:r>
              <a:rPr lang="zh-CN" altLang="en-US" dirty="0"/>
              <a:t>，容易扩展并增加更多入口，逐渐作为二级导航使用。</a:t>
            </a:r>
          </a:p>
          <a:p>
            <a:r>
              <a:rPr lang="zh-CN" altLang="en-US" dirty="0"/>
              <a:t>菜单式：突出内容，常位于产品顶部，点击式，不适用于频繁切换的功能，用列表展示入口。</a:t>
            </a:r>
          </a:p>
          <a:p>
            <a:r>
              <a:rPr lang="zh-CN" altLang="en-US" dirty="0"/>
              <a:t>点聚式：始于</a:t>
            </a:r>
            <a:r>
              <a:rPr lang="en-US" altLang="zh-CN" dirty="0"/>
              <a:t>Path,</a:t>
            </a:r>
            <a:r>
              <a:rPr lang="zh-CN" altLang="en-US" dirty="0"/>
              <a:t>将最频繁使用的多个核心功能点汇聚于主界面。</a:t>
            </a:r>
          </a:p>
        </p:txBody>
      </p:sp>
    </p:spTree>
    <p:extLst>
      <p:ext uri="{BB962C8B-B14F-4D97-AF65-F5344CB8AC3E}">
        <p14:creationId xmlns:p14="http://schemas.microsoft.com/office/powerpoint/2010/main" val="224066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导航设计（采用点聚式）</a:t>
            </a:r>
          </a:p>
        </p:txBody>
      </p:sp>
      <p:pic>
        <p:nvPicPr>
          <p:cNvPr id="2" name="图片 1">
            <a:extLst>
              <a:ext uri="{FF2B5EF4-FFF2-40B4-BE49-F238E27FC236}">
                <a16:creationId xmlns:a16="http://schemas.microsoft.com/office/drawing/2014/main" id="{2BEBA403-55BA-4E58-A069-57E453D1448E}"/>
              </a:ext>
            </a:extLst>
          </p:cNvPr>
          <p:cNvPicPr>
            <a:picLocks noChangeAspect="1"/>
          </p:cNvPicPr>
          <p:nvPr/>
        </p:nvPicPr>
        <p:blipFill rotWithShape="1">
          <a:blip r:embed="rId2"/>
          <a:srcRect l="43569" t="30095" r="25671"/>
          <a:stretch/>
        </p:blipFill>
        <p:spPr>
          <a:xfrm>
            <a:off x="4022002" y="1504936"/>
            <a:ext cx="3750197" cy="4794043"/>
          </a:xfrm>
          <a:prstGeom prst="rect">
            <a:avLst/>
          </a:prstGeom>
        </p:spPr>
      </p:pic>
      <p:sp>
        <p:nvSpPr>
          <p:cNvPr id="3" name="椭圆 2">
            <a:extLst>
              <a:ext uri="{FF2B5EF4-FFF2-40B4-BE49-F238E27FC236}">
                <a16:creationId xmlns:a16="http://schemas.microsoft.com/office/drawing/2014/main" id="{512EC3FF-F419-476F-B38C-053BB3AD4F2D}"/>
              </a:ext>
            </a:extLst>
          </p:cNvPr>
          <p:cNvSpPr/>
          <p:nvPr/>
        </p:nvSpPr>
        <p:spPr>
          <a:xfrm>
            <a:off x="6191661" y="4413926"/>
            <a:ext cx="1446835" cy="1423686"/>
          </a:xfrm>
          <a:prstGeom prst="ellipse">
            <a:avLst/>
          </a:prstGeom>
          <a:noFill/>
          <a:ln w="57150">
            <a:solidFill>
              <a:srgbClr val="FF0000"/>
            </a:solidFill>
          </a:ln>
          <a:effectLst>
            <a:outerShdw blurRad="40000" dist="23000" dir="5400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236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91705" y="1081759"/>
            <a:ext cx="4210179" cy="4216669"/>
            <a:chOff x="2993183" y="811319"/>
            <a:chExt cx="3157634" cy="3162502"/>
          </a:xfrm>
        </p:grpSpPr>
        <p:sp>
          <p:nvSpPr>
            <p:cNvPr id="3" name="矩形 2"/>
            <p:cNvSpPr/>
            <p:nvPr/>
          </p:nvSpPr>
          <p:spPr>
            <a:xfrm>
              <a:off x="4520918" y="811319"/>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353362">
              <a:off x="4661277" y="8153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854280">
              <a:off x="4840447" y="84659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207642">
              <a:off x="4975504" y="885015"/>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689293">
              <a:off x="5159752" y="95541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1976499">
              <a:off x="5277889" y="103131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151988">
              <a:off x="5387794" y="110717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439194">
              <a:off x="5494679" y="119823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2998031">
              <a:off x="5598275" y="130983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285237">
              <a:off x="5679752" y="142419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643549">
              <a:off x="5766777" y="157132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3930755">
              <a:off x="5825474" y="169888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605071">
              <a:off x="5878674" y="186194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4958433">
              <a:off x="5906925" y="199948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1114211" flipH="1">
              <a:off x="4332651" y="82465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760849" flipH="1">
              <a:off x="4194258" y="848409"/>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20259931" flipH="1">
              <a:off x="4021276" y="90798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906569" flipH="1">
              <a:off x="3892975" y="96504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424918" flipH="1">
              <a:off x="3734099" y="1057291"/>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9137712" flipH="1">
              <a:off x="3627830" y="114907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962223" flipH="1">
              <a:off x="3522893" y="123965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675017" flipH="1">
              <a:off x="3429900" y="134486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8116180" flipH="1">
              <a:off x="3339649" y="146312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828974" flipH="1">
              <a:off x="3275090" y="158782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470662" flipH="1">
              <a:off x="3216250" y="172074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7183456" flipH="1">
              <a:off x="3176103" y="185529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509140" flipH="1">
              <a:off x="3146398" y="198922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16155778" flipH="1">
              <a:off x="3137801" y="212937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965998" flipV="1">
              <a:off x="4776882" y="358876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612636" flipV="1">
              <a:off x="4914123" y="355906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20111718" flipV="1">
              <a:off x="5084524" y="349549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758356" flipV="1">
              <a:off x="5210245" y="343295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9276705" flipV="1">
              <a:off x="5378459" y="332995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989499" flipV="1">
              <a:off x="5480674" y="323368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814010" flipV="1">
              <a:off x="5574804" y="313895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8526804" flipV="1">
              <a:off x="5663177" y="302983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967967" flipV="1">
              <a:off x="5744551" y="290113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680761" flipV="1">
              <a:off x="5803676" y="277377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322449" flipV="1">
              <a:off x="5862244" y="261318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7035243" flipV="1">
              <a:off x="5896555" y="247702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360927" flipV="1">
              <a:off x="5918950" y="230697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16007565" flipV="1">
              <a:off x="5921499" y="216657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1451787" flipH="1" flipV="1">
              <a:off x="4589363" y="361017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205149" flipH="1" flipV="1">
              <a:off x="4448960" y="361220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706067" flipH="1" flipV="1">
              <a:off x="4267986" y="3585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059429" flipH="1" flipV="1">
              <a:off x="4131397" y="3552791"/>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541080" flipH="1" flipV="1">
              <a:off x="3958300" y="349124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1828286" flipH="1" flipV="1">
              <a:off x="3837001" y="3420511"/>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003775" flipH="1" flipV="1">
              <a:off x="3717234" y="335070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290981" flipH="1" flipV="1">
              <a:off x="3606525" y="326433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2849818" flipH="1" flipV="1">
              <a:off x="3496116" y="316462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137024" flipH="1" flipV="1">
              <a:off x="3409785" y="305388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495336" flipH="1" flipV="1">
              <a:off x="3313154" y="291126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3782542" flipH="1" flipV="1">
              <a:off x="3249013" y="2786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456858" flipH="1" flipV="1">
              <a:off x="3203834" y="265074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10220" flipH="1" flipV="1">
              <a:off x="3169681" y="251454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4827269" flipH="1" flipV="1">
              <a:off x="3144790" y="2393595"/>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rot="5180631" flipH="1" flipV="1">
              <a:off x="3125483" y="225451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1" name="矩形 60"/>
            <p:cNvSpPr/>
            <p:nvPr/>
          </p:nvSpPr>
          <p:spPr>
            <a:xfrm>
              <a:off x="3984887" y="1188222"/>
              <a:ext cx="1215718" cy="2377574"/>
            </a:xfrm>
            <a:prstGeom prst="rect">
              <a:avLst/>
            </a:prstGeom>
          </p:spPr>
          <p:txBody>
            <a:bodyPr wrap="none">
              <a:spAutoFit/>
            </a:bodyPr>
            <a:lstStyle/>
            <a:p>
              <a:pPr algn="ctr"/>
              <a:r>
                <a:rPr kumimoji="1" lang="en-US" altLang="zh-CN" sz="20000" b="1" dirty="0">
                  <a:solidFill>
                    <a:srgbClr val="FFFFFF"/>
                  </a:solidFill>
                  <a:effectLst>
                    <a:outerShdw blurRad="50800" dist="38100" dir="5400000" algn="t" rotWithShape="0">
                      <a:prstClr val="black">
                        <a:alpha val="40000"/>
                      </a:prstClr>
                    </a:outerShdw>
                  </a:effectLst>
                </a:rPr>
                <a:t>1</a:t>
              </a:r>
              <a:endParaRPr kumimoji="1" lang="zh-CN" altLang="en-US" sz="20000" b="1" dirty="0">
                <a:solidFill>
                  <a:srgbClr val="FFFFFF"/>
                </a:solidFill>
                <a:effectLst>
                  <a:outerShdw blurRad="50800" dist="38100" dir="5400000" algn="t" rotWithShape="0">
                    <a:prstClr val="black">
                      <a:alpha val="40000"/>
                    </a:prstClr>
                  </a:outerShdw>
                </a:effectLst>
              </a:endParaRPr>
            </a:p>
          </p:txBody>
        </p:sp>
      </p:grpSp>
      <p:sp>
        <p:nvSpPr>
          <p:cNvPr id="62" name="文本框 61"/>
          <p:cNvSpPr txBox="1"/>
          <p:nvPr/>
        </p:nvSpPr>
        <p:spPr>
          <a:xfrm>
            <a:off x="3889539" y="5512662"/>
            <a:ext cx="4469832" cy="995272"/>
          </a:xfrm>
          <a:prstGeom prst="rect">
            <a:avLst/>
          </a:prstGeom>
          <a:noFill/>
        </p:spPr>
        <p:txBody>
          <a:bodyPr wrap="square" rtlCol="0">
            <a:spAutoFit/>
          </a:bodyPr>
          <a:lstStyle/>
          <a:p>
            <a:pPr algn="ctr">
              <a:lnSpc>
                <a:spcPct val="110000"/>
              </a:lnSpc>
            </a:pPr>
            <a:r>
              <a:rPr kumimoji="1" lang="en-US" altLang="zh-CN" sz="2667" b="1" dirty="0">
                <a:solidFill>
                  <a:schemeClr val="bg1"/>
                </a:solidFill>
              </a:rPr>
              <a:t>Web</a:t>
            </a:r>
            <a:r>
              <a:rPr kumimoji="1" lang="zh-CN" altLang="en-US" sz="2667" b="1" dirty="0">
                <a:solidFill>
                  <a:schemeClr val="bg1"/>
                </a:solidFill>
              </a:rPr>
              <a:t>设计思想与设计实例</a:t>
            </a:r>
          </a:p>
          <a:p>
            <a:pPr algn="ctr">
              <a:lnSpc>
                <a:spcPct val="110000"/>
              </a:lnSpc>
            </a:pPr>
            <a:endParaRPr kumimoji="1" lang="zh-CN" altLang="en-US" sz="2667" b="1" dirty="0">
              <a:solidFill>
                <a:schemeClr val="bg1"/>
              </a:solidFill>
            </a:endParaRPr>
          </a:p>
        </p:txBody>
      </p:sp>
    </p:spTree>
    <p:extLst>
      <p:ext uri="{BB962C8B-B14F-4D97-AF65-F5344CB8AC3E}">
        <p14:creationId xmlns:p14="http://schemas.microsoft.com/office/powerpoint/2010/main" val="6780933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xmlns:p14="http://schemas.microsoft.com/office/powerpoint/2010/mai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2.2 </a:t>
            </a:r>
            <a:r>
              <a:rPr lang="zh-CN" altLang="en-US" sz="4400" b="1" dirty="0"/>
              <a:t>加载设计</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5509200"/>
          </a:xfrm>
          <a:prstGeom prst="rect">
            <a:avLst/>
          </a:prstGeom>
        </p:spPr>
        <p:txBody>
          <a:bodyPr wrap="square">
            <a:spAutoFit/>
          </a:bodyPr>
          <a:lstStyle/>
          <a:p>
            <a:r>
              <a:rPr lang="en-US" altLang="zh-CN" sz="3200" b="1" dirty="0"/>
              <a:t>1</a:t>
            </a:r>
            <a:r>
              <a:rPr lang="zh-CN" altLang="en-US" sz="3200" b="1" dirty="0"/>
              <a:t>、分步加载：优先加载占用网络资源少的内容，例如框架、文字、默认图案等，再加载占用资源多的内容，比如图片之类的，</a:t>
            </a:r>
            <a:r>
              <a:rPr lang="zh-CN" altLang="en-US" sz="3200" b="1" dirty="0">
                <a:solidFill>
                  <a:srgbClr val="E65B4F"/>
                </a:solidFill>
              </a:rPr>
              <a:t>这也是我们为什么看图片多的网站时，图片的位置会出现一个占位符</a:t>
            </a:r>
          </a:p>
          <a:p>
            <a:endParaRPr lang="zh-CN" altLang="en-US" sz="3200" b="1" dirty="0"/>
          </a:p>
          <a:p>
            <a:r>
              <a:rPr lang="en-US" altLang="zh-CN" sz="3200" b="1" dirty="0"/>
              <a:t>2</a:t>
            </a:r>
            <a:r>
              <a:rPr lang="zh-CN" altLang="en-US" sz="3200" b="1" dirty="0"/>
              <a:t>、懒加载：主要出现在长界面的时候，不需要把所有的内容一次性加载出来，而是当用户往下滑动的时候，自动触发从而加载更多内容</a:t>
            </a:r>
          </a:p>
          <a:p>
            <a:endParaRPr lang="zh-CN" altLang="en-US" sz="3200" b="1" dirty="0"/>
          </a:p>
          <a:p>
            <a:r>
              <a:rPr lang="en-US" altLang="zh-CN" sz="3200" b="1" dirty="0"/>
              <a:t>3</a:t>
            </a:r>
            <a:r>
              <a:rPr lang="zh-CN" altLang="en-US" sz="3200" b="1" dirty="0"/>
              <a:t>、预加载：是一种提前加载的方式，比如在闪屏的时候提前加载首页内容</a:t>
            </a:r>
          </a:p>
        </p:txBody>
      </p:sp>
    </p:spTree>
    <p:extLst>
      <p:ext uri="{BB962C8B-B14F-4D97-AF65-F5344CB8AC3E}">
        <p14:creationId xmlns:p14="http://schemas.microsoft.com/office/powerpoint/2010/main" val="21160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2.2 </a:t>
            </a:r>
            <a:r>
              <a:rPr lang="zh-CN" altLang="en-US" sz="4400" b="1" dirty="0"/>
              <a:t>加载设计</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5016758"/>
          </a:xfrm>
          <a:prstGeom prst="rect">
            <a:avLst/>
          </a:prstGeom>
        </p:spPr>
        <p:txBody>
          <a:bodyPr wrap="square">
            <a:spAutoFit/>
          </a:bodyPr>
          <a:lstStyle/>
          <a:p>
            <a:r>
              <a:rPr lang="zh-CN" altLang="en-US" sz="3200" b="1" dirty="0"/>
              <a:t>智能加载：网速不好的时候，考虑到加载速度以及流量的关系，可以采取智能加载，比如隐藏一部分信息，只显示部分内容，将更多的内容隐藏，当用户操作的时候再显示；或者也可以根据网络的情况，显示不同质量的图片，网好显示质量好的，网不好显示质量差的</a:t>
            </a:r>
          </a:p>
          <a:p>
            <a:endParaRPr lang="zh-CN" altLang="en-US" sz="3200" b="1" dirty="0"/>
          </a:p>
          <a:p>
            <a:r>
              <a:rPr lang="zh-CN" altLang="en-US" sz="3200" b="1" dirty="0"/>
              <a:t>缓存加载：是针对无网络的情况下，让用户仍然能看到缓存在本地的有用信息，不会出现空白界面，一般只会在主要界面上使用缓存加载，缓存加载可以有效的减少用户的访问流量，同时加快访问速度</a:t>
            </a:r>
          </a:p>
        </p:txBody>
      </p:sp>
    </p:spTree>
    <p:extLst>
      <p:ext uri="{BB962C8B-B14F-4D97-AF65-F5344CB8AC3E}">
        <p14:creationId xmlns:p14="http://schemas.microsoft.com/office/powerpoint/2010/main" val="233845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2.3</a:t>
            </a:r>
            <a:r>
              <a:rPr lang="zh-CN" altLang="en-US" sz="4400" b="1" dirty="0"/>
              <a:t>控件</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3539430"/>
          </a:xfrm>
          <a:prstGeom prst="rect">
            <a:avLst/>
          </a:prstGeom>
        </p:spPr>
        <p:txBody>
          <a:bodyPr wrap="square">
            <a:spAutoFit/>
          </a:bodyPr>
          <a:lstStyle/>
          <a:p>
            <a:r>
              <a:rPr lang="en-US" altLang="zh-CN" sz="3200" b="1" dirty="0"/>
              <a:t>1.</a:t>
            </a:r>
            <a:r>
              <a:rPr lang="zh-CN" altLang="en-US" sz="3200" b="1" dirty="0"/>
              <a:t>字体</a:t>
            </a:r>
            <a:endParaRPr lang="en-US" altLang="zh-CN" sz="3200" b="1" dirty="0"/>
          </a:p>
          <a:p>
            <a:endParaRPr lang="en-US" altLang="zh-CN" sz="3200" b="1" dirty="0"/>
          </a:p>
          <a:p>
            <a:r>
              <a:rPr lang="en-US" altLang="zh-CN" sz="3200" b="1" dirty="0"/>
              <a:t>2.</a:t>
            </a:r>
            <a:r>
              <a:rPr lang="zh-CN" altLang="en-US" sz="3200" b="1" dirty="0"/>
              <a:t>图片</a:t>
            </a:r>
            <a:endParaRPr lang="en-US" altLang="zh-CN" sz="3200" b="1" dirty="0"/>
          </a:p>
          <a:p>
            <a:endParaRPr lang="en-US" altLang="zh-CN" sz="3200" b="1" dirty="0"/>
          </a:p>
          <a:p>
            <a:r>
              <a:rPr lang="en-US" altLang="zh-CN" sz="3200" b="1" dirty="0"/>
              <a:t>3.</a:t>
            </a:r>
            <a:r>
              <a:rPr lang="zh-CN" altLang="en-US" sz="3200" b="1" dirty="0"/>
              <a:t>按钮</a:t>
            </a:r>
            <a:endParaRPr lang="en-US" altLang="zh-CN" sz="3200" b="1" dirty="0"/>
          </a:p>
          <a:p>
            <a:r>
              <a:rPr lang="en-US" altLang="zh-CN" sz="3200" b="1" dirty="0"/>
              <a:t>4.</a:t>
            </a:r>
            <a:r>
              <a:rPr lang="zh-CN" altLang="en-US" sz="3200" b="1" dirty="0"/>
              <a:t>输入框</a:t>
            </a:r>
            <a:endParaRPr lang="en-US" altLang="zh-CN" sz="3200" b="1" dirty="0"/>
          </a:p>
          <a:p>
            <a:r>
              <a:rPr lang="en-US" altLang="zh-CN" sz="3200" b="1" dirty="0"/>
              <a:t>5.</a:t>
            </a:r>
            <a:r>
              <a:rPr lang="zh-CN" altLang="en-US" sz="3200" b="1" dirty="0"/>
              <a:t>键盘</a:t>
            </a:r>
            <a:endParaRPr lang="en-US" altLang="zh-CN" sz="3200" b="1" dirty="0"/>
          </a:p>
        </p:txBody>
      </p:sp>
      <p:pic>
        <p:nvPicPr>
          <p:cNvPr id="2" name="图片 1">
            <a:extLst>
              <a:ext uri="{FF2B5EF4-FFF2-40B4-BE49-F238E27FC236}">
                <a16:creationId xmlns:a16="http://schemas.microsoft.com/office/drawing/2014/main" id="{4424A12B-1B45-4177-80B9-F37945AF3B45}"/>
              </a:ext>
            </a:extLst>
          </p:cNvPr>
          <p:cNvPicPr>
            <a:picLocks noChangeAspect="1"/>
          </p:cNvPicPr>
          <p:nvPr/>
        </p:nvPicPr>
        <p:blipFill rotWithShape="1">
          <a:blip r:embed="rId3"/>
          <a:srcRect t="23310" b="39806"/>
          <a:stretch/>
        </p:blipFill>
        <p:spPr>
          <a:xfrm>
            <a:off x="2732956" y="1325964"/>
            <a:ext cx="3614055" cy="781392"/>
          </a:xfrm>
          <a:prstGeom prst="rect">
            <a:avLst/>
          </a:prstGeom>
        </p:spPr>
      </p:pic>
      <p:pic>
        <p:nvPicPr>
          <p:cNvPr id="3" name="图片 2">
            <a:extLst>
              <a:ext uri="{FF2B5EF4-FFF2-40B4-BE49-F238E27FC236}">
                <a16:creationId xmlns:a16="http://schemas.microsoft.com/office/drawing/2014/main" id="{3CCF5C38-A394-40A5-9157-BADDA37F4174}"/>
              </a:ext>
            </a:extLst>
          </p:cNvPr>
          <p:cNvPicPr>
            <a:picLocks noChangeAspect="1"/>
          </p:cNvPicPr>
          <p:nvPr/>
        </p:nvPicPr>
        <p:blipFill>
          <a:blip r:embed="rId4"/>
          <a:stretch>
            <a:fillRect/>
          </a:stretch>
        </p:blipFill>
        <p:spPr>
          <a:xfrm>
            <a:off x="2732956" y="2261996"/>
            <a:ext cx="3614055" cy="857722"/>
          </a:xfrm>
          <a:prstGeom prst="rect">
            <a:avLst/>
          </a:prstGeom>
        </p:spPr>
      </p:pic>
      <p:pic>
        <p:nvPicPr>
          <p:cNvPr id="4" name="图片 3">
            <a:extLst>
              <a:ext uri="{FF2B5EF4-FFF2-40B4-BE49-F238E27FC236}">
                <a16:creationId xmlns:a16="http://schemas.microsoft.com/office/drawing/2014/main" id="{A039D21D-4836-4265-A9BC-F03CF6977BE0}"/>
              </a:ext>
            </a:extLst>
          </p:cNvPr>
          <p:cNvPicPr>
            <a:picLocks noChangeAspect="1"/>
          </p:cNvPicPr>
          <p:nvPr/>
        </p:nvPicPr>
        <p:blipFill>
          <a:blip r:embed="rId5"/>
          <a:stretch>
            <a:fillRect/>
          </a:stretch>
        </p:blipFill>
        <p:spPr>
          <a:xfrm>
            <a:off x="2732956" y="3428999"/>
            <a:ext cx="4410075" cy="847725"/>
          </a:xfrm>
          <a:prstGeom prst="rect">
            <a:avLst/>
          </a:prstGeom>
        </p:spPr>
      </p:pic>
      <p:pic>
        <p:nvPicPr>
          <p:cNvPr id="9" name="图片 8">
            <a:extLst>
              <a:ext uri="{FF2B5EF4-FFF2-40B4-BE49-F238E27FC236}">
                <a16:creationId xmlns:a16="http://schemas.microsoft.com/office/drawing/2014/main" id="{958B92AD-C29B-40DB-A1B0-884853609033}"/>
              </a:ext>
            </a:extLst>
          </p:cNvPr>
          <p:cNvPicPr>
            <a:picLocks noChangeAspect="1"/>
          </p:cNvPicPr>
          <p:nvPr/>
        </p:nvPicPr>
        <p:blipFill rotWithShape="1">
          <a:blip r:embed="rId6"/>
          <a:srcRect l="43596" t="52262" r="26887" b="1486"/>
          <a:stretch/>
        </p:blipFill>
        <p:spPr>
          <a:xfrm>
            <a:off x="3003927" y="4418338"/>
            <a:ext cx="3140098" cy="2093273"/>
          </a:xfrm>
          <a:prstGeom prst="rect">
            <a:avLst/>
          </a:prstGeom>
        </p:spPr>
      </p:pic>
    </p:spTree>
    <p:extLst>
      <p:ext uri="{BB962C8B-B14F-4D97-AF65-F5344CB8AC3E}">
        <p14:creationId xmlns:p14="http://schemas.microsoft.com/office/powerpoint/2010/main" val="71041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适配方案</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3046988"/>
          </a:xfrm>
          <a:prstGeom prst="rect">
            <a:avLst/>
          </a:prstGeom>
        </p:spPr>
        <p:txBody>
          <a:bodyPr wrap="square">
            <a:spAutoFit/>
          </a:bodyPr>
          <a:lstStyle/>
          <a:p>
            <a:r>
              <a:rPr lang="en-US" altLang="zh-CN" sz="3200" b="1" dirty="0"/>
              <a:t>1</a:t>
            </a:r>
            <a:r>
              <a:rPr lang="zh-CN" altLang="en-US" sz="3200" b="1" dirty="0"/>
              <a:t>、屏幕自动延伸</a:t>
            </a:r>
            <a:endParaRPr lang="en-US" altLang="zh-CN" sz="3200" b="1" dirty="0"/>
          </a:p>
          <a:p>
            <a:r>
              <a:rPr lang="en-US" altLang="zh-CN" sz="3200" b="1" dirty="0"/>
              <a:t>2</a:t>
            </a:r>
            <a:r>
              <a:rPr lang="zh-CN" altLang="en-US" sz="3200" b="1" dirty="0"/>
              <a:t>、图片等比缩放</a:t>
            </a:r>
            <a:endParaRPr lang="en-US" altLang="zh-CN" sz="3200" b="1" dirty="0"/>
          </a:p>
          <a:p>
            <a:r>
              <a:rPr lang="en-US" altLang="zh-CN" sz="3200" b="1" dirty="0"/>
              <a:t>3</a:t>
            </a:r>
            <a:r>
              <a:rPr lang="zh-CN" altLang="en-US" sz="3200" b="1" dirty="0"/>
              <a:t>、屏幕调距</a:t>
            </a:r>
            <a:endParaRPr lang="en-US" altLang="zh-CN" sz="3200" b="1" dirty="0"/>
          </a:p>
          <a:p>
            <a:r>
              <a:rPr lang="en-US" altLang="zh-CN" sz="3200" b="1" dirty="0"/>
              <a:t>4</a:t>
            </a:r>
            <a:r>
              <a:rPr lang="zh-CN" altLang="en-US" sz="3200" b="1" dirty="0"/>
              <a:t>、屏幕截取</a:t>
            </a:r>
            <a:endParaRPr lang="en-US" altLang="zh-CN" sz="3200" b="1" dirty="0"/>
          </a:p>
          <a:p>
            <a:r>
              <a:rPr lang="en-US" altLang="zh-CN" sz="3200" b="1" dirty="0"/>
              <a:t>5</a:t>
            </a:r>
            <a:r>
              <a:rPr lang="zh-CN" altLang="en-US" sz="3200" b="1" dirty="0"/>
              <a:t>、闪屏</a:t>
            </a:r>
            <a:endParaRPr lang="en-US" altLang="zh-CN" sz="3200" b="1" dirty="0"/>
          </a:p>
          <a:p>
            <a:r>
              <a:rPr lang="en-US" altLang="zh-CN" sz="3200" b="1" dirty="0"/>
              <a:t>6</a:t>
            </a:r>
            <a:r>
              <a:rPr lang="zh-CN" altLang="en-US" sz="3200" b="1" dirty="0"/>
              <a:t>、横竖屏切换</a:t>
            </a:r>
            <a:endParaRPr lang="en-US" altLang="zh-CN" sz="3200" b="1" dirty="0"/>
          </a:p>
        </p:txBody>
      </p:sp>
    </p:spTree>
    <p:extLst>
      <p:ext uri="{BB962C8B-B14F-4D97-AF65-F5344CB8AC3E}">
        <p14:creationId xmlns:p14="http://schemas.microsoft.com/office/powerpoint/2010/main" val="307269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28685" y="1081759"/>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 name="矩形 2"/>
          <p:cNvSpPr/>
          <p:nvPr/>
        </p:nvSpPr>
        <p:spPr>
          <a:xfrm rot="353362">
            <a:off x="6215830" y="1087124"/>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854280">
            <a:off x="6454724" y="112879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1207642">
            <a:off x="6634800" y="118002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689293">
            <a:off x="6880464" y="127388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976499">
            <a:off x="7037980" y="137508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2151988">
            <a:off x="7184520" y="147623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439194">
            <a:off x="7327033" y="1597650"/>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998031">
            <a:off x="7465161" y="174644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3285237">
            <a:off x="7573797" y="189892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643549">
            <a:off x="7689830" y="209509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930755">
            <a:off x="7768093" y="226517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4605071">
            <a:off x="7839026" y="2482587"/>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958433">
            <a:off x="7876694" y="266598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21114211" flipH="1">
            <a:off x="5777662" y="1099543"/>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0760849" flipH="1">
            <a:off x="5593138" y="113121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259931" flipH="1">
            <a:off x="5362496" y="121065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19906569" flipH="1">
            <a:off x="5191428" y="128673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424918" flipH="1">
            <a:off x="4979593" y="140972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137712" flipH="1">
            <a:off x="4837901" y="1532095"/>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8962223" flipH="1">
            <a:off x="4697985" y="1652871"/>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675017" flipH="1">
            <a:off x="4573994" y="179315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116180" flipH="1">
            <a:off x="4453660" y="195083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7828974" flipH="1">
            <a:off x="4367581" y="2117099"/>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470662" flipH="1">
            <a:off x="4289128" y="229432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183456" flipH="1">
            <a:off x="4235598" y="247372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6509140" flipH="1">
            <a:off x="4195992" y="2652296"/>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155778" flipH="1">
            <a:off x="4184529" y="283916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20965998" flipV="1">
            <a:off x="6369970" y="478501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612636" flipV="1">
            <a:off x="6552958" y="474542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111718" flipV="1">
            <a:off x="6780160" y="4660654"/>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19758356" flipV="1">
            <a:off x="6947788" y="457727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276705" flipV="1">
            <a:off x="7172073" y="443994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8989499" flipV="1">
            <a:off x="7308360" y="431157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814010" flipV="1">
            <a:off x="7433866" y="4185275"/>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526804" flipV="1">
            <a:off x="7551697" y="403978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7967967" flipV="1">
            <a:off x="7660196" y="3868179"/>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680761" flipV="1">
            <a:off x="7739029" y="369836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322449" flipV="1">
            <a:off x="7817120" y="3484240"/>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035243" flipV="1">
            <a:off x="7862868" y="330269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6360927" flipV="1">
            <a:off x="7892728" y="307596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007565" flipV="1">
            <a:off x="7896126" y="288876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21451787" flipH="1" flipV="1">
            <a:off x="6119945" y="481356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05149" flipH="1" flipV="1">
            <a:off x="5932741" y="481627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706067" flipH="1" flipV="1">
            <a:off x="5691442" y="478047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1059429" flipH="1" flipV="1">
            <a:off x="5509324" y="4737055"/>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541080" flipH="1" flipV="1">
            <a:off x="5278528" y="4654996"/>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828286" flipH="1" flipV="1">
            <a:off x="5116796" y="456068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2003775" flipH="1" flipV="1">
            <a:off x="4957106" y="446761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290981" flipH="1" flipV="1">
            <a:off x="4809494" y="435244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849818" flipH="1" flipV="1">
            <a:off x="4662282" y="421950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3137024" flipH="1" flipV="1">
            <a:off x="4547174" y="407184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495336" flipH="1" flipV="1">
            <a:off x="4418333" y="388169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782542" flipH="1" flipV="1">
            <a:off x="4332812" y="371514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4456858" flipH="1" flipV="1">
            <a:off x="4272573" y="353432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810220" flipH="1" flipV="1">
            <a:off x="4227036" y="3352724"/>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27269" flipH="1" flipV="1">
            <a:off x="4193848" y="319146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5180631" flipH="1" flipV="1">
            <a:off x="4168105" y="300601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a:off x="5313978" y="1584297"/>
            <a:ext cx="1620957" cy="3170099"/>
          </a:xfrm>
          <a:prstGeom prst="rect">
            <a:avLst/>
          </a:prstGeom>
          <a:noFill/>
        </p:spPr>
        <p:txBody>
          <a:bodyPr wrap="none">
            <a:spAutoFit/>
          </a:bodyPr>
          <a:lstStyle/>
          <a:p>
            <a:pPr algn="ctr"/>
            <a:r>
              <a:rPr kumimoji="1" lang="en-US" altLang="zh-CN" sz="20000" b="1" dirty="0">
                <a:solidFill>
                  <a:srgbClr val="FFFFFF"/>
                </a:solidFill>
                <a:effectLst>
                  <a:outerShdw blurRad="50800" dist="38100" dir="5400000" algn="t" rotWithShape="0">
                    <a:prstClr val="black">
                      <a:alpha val="40000"/>
                    </a:prstClr>
                  </a:outerShdw>
                </a:effectLst>
              </a:rPr>
              <a:t>3</a:t>
            </a:r>
            <a:endParaRPr kumimoji="1" lang="zh-CN" altLang="en-US" sz="20000" b="1" dirty="0">
              <a:solidFill>
                <a:srgbClr val="FFFFFF"/>
              </a:solidFill>
              <a:effectLst>
                <a:outerShdw blurRad="50800" dist="38100" dir="5400000" algn="t" rotWithShape="0">
                  <a:prstClr val="black">
                    <a:alpha val="40000"/>
                  </a:prstClr>
                </a:outerShdw>
              </a:effectLst>
            </a:endParaRPr>
          </a:p>
        </p:txBody>
      </p:sp>
      <p:sp>
        <p:nvSpPr>
          <p:cNvPr id="61" name="文本框 60"/>
          <p:cNvSpPr txBox="1"/>
          <p:nvPr/>
        </p:nvSpPr>
        <p:spPr>
          <a:xfrm>
            <a:off x="4934144" y="5539290"/>
            <a:ext cx="2350940" cy="510974"/>
          </a:xfrm>
          <a:prstGeom prst="rect">
            <a:avLst/>
          </a:prstGeom>
          <a:noFill/>
        </p:spPr>
        <p:txBody>
          <a:bodyPr wrap="square" rtlCol="0">
            <a:spAutoFit/>
          </a:bodyPr>
          <a:lstStyle/>
          <a:p>
            <a:pPr algn="ctr">
              <a:lnSpc>
                <a:spcPct val="110000"/>
              </a:lnSpc>
            </a:pPr>
            <a:r>
              <a:rPr kumimoji="1" lang="zh-CN" altLang="en-US" sz="2667" b="1" dirty="0">
                <a:solidFill>
                  <a:schemeClr val="bg1"/>
                </a:solidFill>
              </a:rPr>
              <a:t>提问</a:t>
            </a:r>
          </a:p>
        </p:txBody>
      </p:sp>
    </p:spTree>
    <p:extLst>
      <p:ext uri="{BB962C8B-B14F-4D97-AF65-F5344CB8AC3E}">
        <p14:creationId xmlns:p14="http://schemas.microsoft.com/office/powerpoint/2010/main" val="24565986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1446550"/>
          </a:xfrm>
          <a:prstGeom prst="rect">
            <a:avLst/>
          </a:prstGeom>
          <a:noFill/>
        </p:spPr>
        <p:txBody>
          <a:bodyPr wrap="square" rtlCol="0">
            <a:spAutoFit/>
          </a:bodyPr>
          <a:lstStyle/>
          <a:p>
            <a:r>
              <a:rPr lang="en-US" altLang="zh-CN" sz="4400" b="1" dirty="0"/>
              <a:t>PC</a:t>
            </a:r>
            <a:r>
              <a:rPr lang="zh-CN" altLang="en-US" sz="4400" b="1" dirty="0"/>
              <a:t>端和移动端产品大体上有哪些设计差异？</a:t>
            </a:r>
          </a:p>
        </p:txBody>
      </p:sp>
    </p:spTree>
    <p:extLst>
      <p:ext uri="{BB962C8B-B14F-4D97-AF65-F5344CB8AC3E}">
        <p14:creationId xmlns:p14="http://schemas.microsoft.com/office/powerpoint/2010/main" val="27336308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2800767"/>
          </a:xfrm>
          <a:prstGeom prst="rect">
            <a:avLst/>
          </a:prstGeom>
          <a:noFill/>
        </p:spPr>
        <p:txBody>
          <a:bodyPr wrap="square" rtlCol="0">
            <a:spAutoFit/>
          </a:bodyPr>
          <a:lstStyle/>
          <a:p>
            <a:r>
              <a:rPr lang="zh-CN" altLang="en-US" sz="4400" b="1" dirty="0"/>
              <a:t>答案：</a:t>
            </a:r>
            <a:r>
              <a:rPr lang="en-US" altLang="zh-CN" sz="4400" b="1" dirty="0"/>
              <a:t>1</a:t>
            </a:r>
            <a:r>
              <a:rPr lang="zh-CN" altLang="en-US" sz="4400" b="1" dirty="0"/>
              <a:t>、页面结构的差异</a:t>
            </a:r>
            <a:endParaRPr lang="en-US" altLang="zh-CN" sz="4400" b="1" dirty="0"/>
          </a:p>
          <a:p>
            <a:r>
              <a:rPr lang="en-US" altLang="zh-CN" sz="4400" b="1" dirty="0"/>
              <a:t>		   2</a:t>
            </a:r>
            <a:r>
              <a:rPr lang="zh-CN" altLang="en-US" sz="4400" b="1" dirty="0"/>
              <a:t>、操作方式不同</a:t>
            </a:r>
          </a:p>
          <a:p>
            <a:r>
              <a:rPr lang="en-US" altLang="zh-CN" sz="4400" b="1" dirty="0"/>
              <a:t>           3</a:t>
            </a:r>
            <a:r>
              <a:rPr lang="zh-CN" altLang="en-US" sz="4400" b="1" dirty="0"/>
              <a:t>、应用场景不同</a:t>
            </a:r>
          </a:p>
          <a:p>
            <a:r>
              <a:rPr lang="zh-CN" altLang="en-US" sz="4400" b="1" dirty="0"/>
              <a:t>      （涉及到以上三点即可）</a:t>
            </a:r>
          </a:p>
        </p:txBody>
      </p:sp>
    </p:spTree>
    <p:extLst>
      <p:ext uri="{BB962C8B-B14F-4D97-AF65-F5344CB8AC3E}">
        <p14:creationId xmlns:p14="http://schemas.microsoft.com/office/powerpoint/2010/main" val="33547711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47913" y="1056609"/>
            <a:ext cx="9099177" cy="769441"/>
          </a:xfrm>
          <a:prstGeom prst="rect">
            <a:avLst/>
          </a:prstGeom>
          <a:noFill/>
        </p:spPr>
        <p:txBody>
          <a:bodyPr wrap="square" rtlCol="0">
            <a:spAutoFit/>
          </a:bodyPr>
          <a:lstStyle/>
          <a:p>
            <a:r>
              <a:rPr lang="en-US" altLang="zh-CN" sz="4400" b="1" dirty="0"/>
              <a:t>UI</a:t>
            </a:r>
            <a:r>
              <a:rPr lang="zh-CN" altLang="en-US" sz="4400" b="1" dirty="0"/>
              <a:t>设计团队的主要成员有哪些？</a:t>
            </a:r>
          </a:p>
        </p:txBody>
      </p:sp>
    </p:spTree>
    <p:extLst>
      <p:ext uri="{BB962C8B-B14F-4D97-AF65-F5344CB8AC3E}">
        <p14:creationId xmlns:p14="http://schemas.microsoft.com/office/powerpoint/2010/main" val="31696575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1446550"/>
          </a:xfrm>
          <a:prstGeom prst="rect">
            <a:avLst/>
          </a:prstGeom>
          <a:noFill/>
        </p:spPr>
        <p:txBody>
          <a:bodyPr wrap="square" rtlCol="0">
            <a:spAutoFit/>
          </a:bodyPr>
          <a:lstStyle/>
          <a:p>
            <a:r>
              <a:rPr lang="zh-CN" altLang="en-US" sz="4400" b="1" dirty="0"/>
              <a:t>答案：产品经理、交互设计师、</a:t>
            </a:r>
            <a:r>
              <a:rPr lang="en-US" altLang="zh-CN" sz="4400" b="1" dirty="0"/>
              <a:t>UI</a:t>
            </a:r>
            <a:r>
              <a:rPr lang="zh-CN" altLang="en-US" sz="4400" b="1" dirty="0"/>
              <a:t>设计师</a:t>
            </a:r>
          </a:p>
        </p:txBody>
      </p:sp>
    </p:spTree>
    <p:extLst>
      <p:ext uri="{BB962C8B-B14F-4D97-AF65-F5344CB8AC3E}">
        <p14:creationId xmlns:p14="http://schemas.microsoft.com/office/powerpoint/2010/main" val="30219173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47913" y="1056609"/>
            <a:ext cx="9099177" cy="769441"/>
          </a:xfrm>
          <a:prstGeom prst="rect">
            <a:avLst/>
          </a:prstGeom>
          <a:noFill/>
        </p:spPr>
        <p:txBody>
          <a:bodyPr wrap="square" rtlCol="0">
            <a:spAutoFit/>
          </a:bodyPr>
          <a:lstStyle/>
          <a:p>
            <a:r>
              <a:rPr lang="zh-CN" altLang="en-US" sz="4400" b="1" dirty="0"/>
              <a:t>为什么创建界面原型？</a:t>
            </a:r>
          </a:p>
        </p:txBody>
      </p:sp>
    </p:spTree>
    <p:extLst>
      <p:ext uri="{BB962C8B-B14F-4D97-AF65-F5344CB8AC3E}">
        <p14:creationId xmlns:p14="http://schemas.microsoft.com/office/powerpoint/2010/main" val="30386464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原型是什么？</a:t>
            </a:r>
            <a:endParaRPr kumimoji="1" lang="en-US" altLang="zh-CN" sz="4267" b="1" dirty="0">
              <a:solidFill>
                <a:srgbClr val="1187B1"/>
              </a:solidFill>
            </a:endParaRPr>
          </a:p>
        </p:txBody>
      </p:sp>
      <p:sp>
        <p:nvSpPr>
          <p:cNvPr id="14" name="矩形 13"/>
          <p:cNvSpPr/>
          <p:nvPr/>
        </p:nvSpPr>
        <p:spPr>
          <a:xfrm>
            <a:off x="501362" y="2010768"/>
            <a:ext cx="10791478" cy="3785652"/>
          </a:xfrm>
          <a:prstGeom prst="rect">
            <a:avLst/>
          </a:prstGeom>
        </p:spPr>
        <p:txBody>
          <a:bodyPr wrap="square">
            <a:spAutoFit/>
          </a:bodyPr>
          <a:lstStyle/>
          <a:p>
            <a:r>
              <a:rPr lang="zh-CN" altLang="en-US" sz="4000" b="1" dirty="0"/>
              <a:t>原型：即把系统主要功能和接口通过快速开发制作为“软件样机”，以可视化的形式展现给用户，及时征求用户意见，从而明确无误地确定用户需求。同时，原型也可用于征求内部意见，作为分析和设计的接口之一，可方便于沟通。</a:t>
            </a:r>
            <a:endParaRPr lang="zh-CN" altLang="en-US" sz="4000" b="1" i="0" dirty="0">
              <a:solidFill>
                <a:srgbClr val="4C4C4C"/>
              </a:solidFill>
              <a:effectLst/>
              <a:latin typeface="-apple-system"/>
            </a:endParaRPr>
          </a:p>
        </p:txBody>
      </p:sp>
    </p:spTree>
    <p:extLst>
      <p:ext uri="{BB962C8B-B14F-4D97-AF65-F5344CB8AC3E}">
        <p14:creationId xmlns:p14="http://schemas.microsoft.com/office/powerpoint/2010/main" val="7637879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1446550"/>
          </a:xfrm>
          <a:prstGeom prst="rect">
            <a:avLst/>
          </a:prstGeom>
          <a:noFill/>
        </p:spPr>
        <p:txBody>
          <a:bodyPr wrap="square" rtlCol="0">
            <a:spAutoFit/>
          </a:bodyPr>
          <a:lstStyle/>
          <a:p>
            <a:r>
              <a:rPr lang="zh-CN" altLang="en-US" sz="4400" b="1" dirty="0"/>
              <a:t>答案：因为可视化界面更易于沟通、理解。</a:t>
            </a:r>
          </a:p>
        </p:txBody>
      </p:sp>
    </p:spTree>
    <p:extLst>
      <p:ext uri="{BB962C8B-B14F-4D97-AF65-F5344CB8AC3E}">
        <p14:creationId xmlns:p14="http://schemas.microsoft.com/office/powerpoint/2010/main" val="97916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3991705" y="1081759"/>
            <a:ext cx="4210179" cy="4216669"/>
            <a:chOff x="2993183" y="811319"/>
            <a:chExt cx="3157634" cy="3162502"/>
          </a:xfrm>
        </p:grpSpPr>
        <p:sp>
          <p:nvSpPr>
            <p:cNvPr id="2" name="矩形 1"/>
            <p:cNvSpPr/>
            <p:nvPr/>
          </p:nvSpPr>
          <p:spPr>
            <a:xfrm>
              <a:off x="4520918" y="811319"/>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 name="矩形 2"/>
            <p:cNvSpPr/>
            <p:nvPr/>
          </p:nvSpPr>
          <p:spPr>
            <a:xfrm rot="353362">
              <a:off x="4661277" y="8153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854280">
              <a:off x="4840447" y="84659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1207642">
              <a:off x="4975504" y="885015"/>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689293">
              <a:off x="5159752" y="95541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976499">
              <a:off x="5277889" y="103131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2151988">
              <a:off x="5387794" y="110717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439194">
              <a:off x="5494679" y="119823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998031">
              <a:off x="5598275" y="130983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3285237">
              <a:off x="5679752" y="142419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643549">
              <a:off x="5766777" y="157132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930755">
              <a:off x="5825474" y="169888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4605071">
              <a:off x="5878674" y="186194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958433">
              <a:off x="5906925" y="199948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21114211" flipH="1">
              <a:off x="4332651" y="8246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0760849" flipH="1">
              <a:off x="4194258" y="848409"/>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259931" flipH="1">
              <a:off x="4021276" y="90798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19906569" flipH="1">
              <a:off x="3892975" y="96504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424918" flipH="1">
              <a:off x="3734099" y="105729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137712" flipH="1">
              <a:off x="3627830" y="114907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8962223" flipH="1">
              <a:off x="3522893" y="123965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675017" flipH="1">
              <a:off x="3429900" y="134486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116180" flipH="1">
              <a:off x="3339649" y="146312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7828974" flipH="1">
              <a:off x="3275090" y="158782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470662" flipH="1">
              <a:off x="3216250" y="172074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183456" flipH="1">
              <a:off x="3176103" y="185529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6509140" flipH="1">
              <a:off x="3146398" y="198922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155778" flipH="1">
              <a:off x="3137801" y="212937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20965998" flipV="1">
              <a:off x="4776882" y="358876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612636" flipV="1">
              <a:off x="4914123" y="355906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111718" flipV="1">
              <a:off x="5084524" y="349549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19758356" flipV="1">
              <a:off x="5210245" y="343295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276705" flipV="1">
              <a:off x="5378459" y="33299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8989499" flipV="1">
              <a:off x="5480674" y="323368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814010" flipV="1">
              <a:off x="5574804" y="313895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526804" flipV="1">
              <a:off x="5663177" y="302983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7967967" flipV="1">
              <a:off x="5744551" y="290113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680761" flipV="1">
              <a:off x="5803676" y="277377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322449" flipV="1">
              <a:off x="5862244" y="261318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035243" flipV="1">
              <a:off x="5896555" y="247702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6360927" flipV="1">
              <a:off x="5918950" y="230697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007565" flipV="1">
              <a:off x="5921499" y="216657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21451787" flipH="1" flipV="1">
              <a:off x="4589363" y="361017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05149" flipH="1" flipV="1">
              <a:off x="4448960" y="361220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706067" flipH="1" flipV="1">
              <a:off x="4267986" y="3585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1059429" flipH="1" flipV="1">
              <a:off x="4131397" y="355279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541080" flipH="1" flipV="1">
              <a:off x="3958300" y="349124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828286" flipH="1" flipV="1">
              <a:off x="3837001" y="342051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2003775" flipH="1" flipV="1">
              <a:off x="3717234" y="335070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290981" flipH="1" flipV="1">
              <a:off x="3606525" y="326433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849818" flipH="1" flipV="1">
              <a:off x="3496116" y="316462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3137024" flipH="1" flipV="1">
              <a:off x="3409785" y="305388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495336" flipH="1" flipV="1">
              <a:off x="3313154" y="291126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782542" flipH="1" flipV="1">
              <a:off x="3249013" y="2786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4456858" flipH="1" flipV="1">
              <a:off x="3203834" y="265074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810220" flipH="1" flipV="1">
              <a:off x="3169681" y="25145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27269" flipH="1" flipV="1">
              <a:off x="3144790" y="2393595"/>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5180631" flipH="1" flipV="1">
              <a:off x="3125483" y="225451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a:off x="3984887" y="1188222"/>
              <a:ext cx="1215718" cy="2377574"/>
            </a:xfrm>
            <a:prstGeom prst="rect">
              <a:avLst/>
            </a:prstGeom>
            <a:noFill/>
          </p:spPr>
          <p:txBody>
            <a:bodyPr wrap="none">
              <a:spAutoFit/>
            </a:bodyPr>
            <a:lstStyle/>
            <a:p>
              <a:pPr algn="ctr"/>
              <a:r>
                <a:rPr kumimoji="1" lang="en-US" altLang="zh-CN" sz="20000" b="1" dirty="0">
                  <a:solidFill>
                    <a:srgbClr val="1187B1"/>
                  </a:solidFill>
                  <a:effectLst>
                    <a:outerShdw blurRad="50800" dist="38100" dir="5400000" algn="t" rotWithShape="0">
                      <a:prstClr val="black">
                        <a:alpha val="40000"/>
                      </a:prstClr>
                    </a:outerShdw>
                  </a:effectLst>
                </a:rPr>
                <a:t>4</a:t>
              </a:r>
              <a:endParaRPr kumimoji="1" lang="zh-CN" altLang="en-US" sz="20000" b="1" dirty="0">
                <a:solidFill>
                  <a:srgbClr val="1187B1"/>
                </a:solidFill>
                <a:effectLst>
                  <a:outerShdw blurRad="50800" dist="38100" dir="5400000" algn="t" rotWithShape="0">
                    <a:prstClr val="black">
                      <a:alpha val="40000"/>
                    </a:prstClr>
                  </a:outerShdw>
                </a:effectLst>
              </a:endParaRPr>
            </a:p>
          </p:txBody>
        </p:sp>
      </p:grpSp>
      <p:sp>
        <p:nvSpPr>
          <p:cNvPr id="61" name="文本框 60"/>
          <p:cNvSpPr txBox="1"/>
          <p:nvPr/>
        </p:nvSpPr>
        <p:spPr>
          <a:xfrm>
            <a:off x="4934144" y="5539290"/>
            <a:ext cx="2759852" cy="543803"/>
          </a:xfrm>
          <a:prstGeom prst="rect">
            <a:avLst/>
          </a:prstGeom>
          <a:noFill/>
        </p:spPr>
        <p:txBody>
          <a:bodyPr wrap="square" rtlCol="0">
            <a:spAutoFit/>
          </a:bodyPr>
          <a:lstStyle/>
          <a:p>
            <a:pPr algn="ctr">
              <a:lnSpc>
                <a:spcPct val="110000"/>
              </a:lnSpc>
            </a:pPr>
            <a:r>
              <a:rPr kumimoji="1" lang="zh-CN" altLang="en-US" sz="2667" b="1" dirty="0">
                <a:solidFill>
                  <a:srgbClr val="333333"/>
                </a:solidFill>
              </a:rPr>
              <a:t>参考资料与分工</a:t>
            </a:r>
          </a:p>
        </p:txBody>
      </p:sp>
    </p:spTree>
    <p:extLst>
      <p:ext uri="{BB962C8B-B14F-4D97-AF65-F5344CB8AC3E}">
        <p14:creationId xmlns:p14="http://schemas.microsoft.com/office/powerpoint/2010/main" val="9393377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738147" y="1892593"/>
            <a:ext cx="5766609" cy="2993007"/>
            <a:chOff x="4391025" y="180975"/>
            <a:chExt cx="4422775" cy="2295525"/>
          </a:xfrm>
          <a:solidFill>
            <a:srgbClr val="1187B1"/>
          </a:solidFill>
        </p:grpSpPr>
        <p:sp>
          <p:nvSpPr>
            <p:cNvPr id="3" name="Freeform 70"/>
            <p:cNvSpPr>
              <a:spLocks/>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 name="Freeform 72"/>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 name="Freeform 73"/>
            <p:cNvSpPr>
              <a:spLocks/>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 name="Freeform 75"/>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 name="Freeform 76"/>
            <p:cNvSpPr>
              <a:spLocks/>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 name="Freeform 77"/>
            <p:cNvSpPr>
              <a:spLocks/>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1" name="Freeform 78"/>
            <p:cNvSpPr>
              <a:spLocks/>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2" name="Freeform 79"/>
            <p:cNvSpPr>
              <a:spLocks/>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3" name="Freeform 80"/>
            <p:cNvSpPr>
              <a:spLocks/>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4" name="Freeform 81"/>
            <p:cNvSpPr>
              <a:spLocks/>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5" name="Freeform 82"/>
            <p:cNvSpPr>
              <a:spLocks/>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6" name="Freeform 83"/>
            <p:cNvSpPr>
              <a:spLocks/>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7" name="Freeform 84"/>
            <p:cNvSpPr>
              <a:spLocks/>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8" name="Freeform 85"/>
            <p:cNvSpPr>
              <a:spLocks/>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9" name="Freeform 86"/>
            <p:cNvSpPr>
              <a:spLocks/>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0" name="Freeform 87"/>
            <p:cNvSpPr>
              <a:spLocks/>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1" name="Freeform 88"/>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2" name="Freeform 89"/>
            <p:cNvSpPr>
              <a:spLocks/>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3" name="Freeform 90"/>
            <p:cNvSpPr>
              <a:spLocks/>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4" name="Freeform 91"/>
            <p:cNvSpPr>
              <a:spLocks/>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5" name="Freeform 92"/>
            <p:cNvSpPr>
              <a:spLocks/>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6" name="Freeform 93"/>
            <p:cNvSpPr>
              <a:spLocks/>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7" name="Freeform 94"/>
            <p:cNvSpPr>
              <a:spLocks/>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8" name="Freeform 95"/>
            <p:cNvSpPr>
              <a:spLocks/>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9" name="Freeform 96"/>
            <p:cNvSpPr>
              <a:spLocks/>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0" name="Freeform 97"/>
            <p:cNvSpPr>
              <a:spLocks/>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1" name="Freeform 98"/>
            <p:cNvSpPr>
              <a:spLocks/>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2" name="Freeform 99"/>
            <p:cNvSpPr>
              <a:spLocks/>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3" name="Freeform 100"/>
            <p:cNvSpPr>
              <a:spLocks/>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4" name="Freeform 101"/>
            <p:cNvSpPr>
              <a:spLocks/>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5" name="Freeform 102"/>
            <p:cNvSpPr>
              <a:spLocks/>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6" name="Freeform 103"/>
            <p:cNvSpPr>
              <a:spLocks/>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7" name="Freeform 104"/>
            <p:cNvSpPr>
              <a:spLocks/>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8" name="Freeform 105"/>
            <p:cNvSpPr>
              <a:spLocks/>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9" name="Freeform 106"/>
            <p:cNvSpPr>
              <a:spLocks/>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0" name="Freeform 107"/>
            <p:cNvSpPr>
              <a:spLocks/>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1" name="Freeform 108"/>
            <p:cNvSpPr>
              <a:spLocks/>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2" name="Freeform 109"/>
            <p:cNvSpPr>
              <a:spLocks/>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3" name="Freeform 110"/>
            <p:cNvSpPr>
              <a:spLocks/>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4" name="Freeform 111"/>
            <p:cNvSpPr>
              <a:spLocks/>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5" name="Freeform 112"/>
            <p:cNvSpPr>
              <a:spLocks/>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6" name="Freeform 113"/>
            <p:cNvSpPr>
              <a:spLocks/>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7" name="Freeform 114"/>
            <p:cNvSpPr>
              <a:spLocks/>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8" name="Freeform 115"/>
            <p:cNvSpPr>
              <a:spLocks/>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9" name="Freeform 116"/>
            <p:cNvSpPr>
              <a:spLocks/>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0" name="Freeform 117"/>
            <p:cNvSpPr>
              <a:spLocks/>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1" name="Freeform 118"/>
            <p:cNvSpPr>
              <a:spLocks/>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2" name="Freeform 119"/>
            <p:cNvSpPr>
              <a:spLocks/>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3" name="Freeform 120"/>
            <p:cNvSpPr>
              <a:spLocks/>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4" name="Freeform 121"/>
            <p:cNvSpPr>
              <a:spLocks/>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5" name="Freeform 122"/>
            <p:cNvSpPr>
              <a:spLocks/>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6" name="Freeform 123"/>
            <p:cNvSpPr>
              <a:spLocks/>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7" name="Freeform 124"/>
            <p:cNvSpPr>
              <a:spLocks/>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8" name="Freeform 125"/>
            <p:cNvSpPr>
              <a:spLocks/>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9" name="Freeform 126"/>
            <p:cNvSpPr>
              <a:spLocks/>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0" name="Freeform 127"/>
            <p:cNvSpPr>
              <a:spLocks/>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1" name="Freeform 128"/>
            <p:cNvSpPr>
              <a:spLocks/>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2" name="Freeform 129"/>
            <p:cNvSpPr>
              <a:spLocks/>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3" name="Freeform 130"/>
            <p:cNvSpPr>
              <a:spLocks/>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4" name="Freeform 131"/>
            <p:cNvSpPr>
              <a:spLocks/>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5" name="Freeform 132"/>
            <p:cNvSpPr>
              <a:spLocks/>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6" name="Freeform 133"/>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7" name="Freeform 134"/>
            <p:cNvSpPr>
              <a:spLocks/>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8" name="Freeform 135"/>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9" name="Freeform 136"/>
            <p:cNvSpPr>
              <a:spLocks/>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0" name="Freeform 137"/>
            <p:cNvSpPr>
              <a:spLocks/>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1" name="Freeform 138"/>
            <p:cNvSpPr>
              <a:spLocks/>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2" name="Freeform 139"/>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3" name="Freeform 140"/>
            <p:cNvSpPr>
              <a:spLocks/>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4" name="Freeform 141"/>
            <p:cNvSpPr>
              <a:spLocks/>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5" name="Freeform 142"/>
            <p:cNvSpPr>
              <a:spLocks/>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6" name="Freeform 143"/>
            <p:cNvSpPr>
              <a:spLocks/>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7" name="Freeform 144"/>
            <p:cNvSpPr>
              <a:spLocks/>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8" name="Freeform 145"/>
            <p:cNvSpPr>
              <a:spLocks/>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9" name="Freeform 146"/>
            <p:cNvSpPr>
              <a:spLocks/>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0" name="Freeform 147"/>
            <p:cNvSpPr>
              <a:spLocks/>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1" name="Freeform 148"/>
            <p:cNvSpPr>
              <a:spLocks/>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2" name="Freeform 149"/>
            <p:cNvSpPr>
              <a:spLocks/>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3" name="Freeform 150"/>
            <p:cNvSpPr>
              <a:spLocks/>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4" name="Freeform 151"/>
            <p:cNvSpPr>
              <a:spLocks/>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5" name="Freeform 152"/>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6" name="Freeform 153"/>
            <p:cNvSpPr>
              <a:spLocks/>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7" name="Freeform 154"/>
            <p:cNvSpPr>
              <a:spLocks/>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8" name="Freeform 155"/>
            <p:cNvSpPr>
              <a:spLocks/>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9" name="Freeform 156"/>
            <p:cNvSpPr>
              <a:spLocks/>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0" name="Freeform 157"/>
            <p:cNvSpPr>
              <a:spLocks/>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1" name="Freeform 158"/>
            <p:cNvSpPr>
              <a:spLocks/>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2" name="Freeform 159"/>
            <p:cNvSpPr>
              <a:spLocks/>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3" name="Freeform 160"/>
            <p:cNvSpPr>
              <a:spLocks/>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4" name="Freeform 161"/>
            <p:cNvSpPr>
              <a:spLocks/>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5" name="Freeform 162"/>
            <p:cNvSpPr>
              <a:spLocks/>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6" name="Freeform 163"/>
            <p:cNvSpPr>
              <a:spLocks/>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7" name="Freeform 164"/>
            <p:cNvSpPr>
              <a:spLocks/>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8" name="Freeform 165"/>
            <p:cNvSpPr>
              <a:spLocks/>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9" name="Freeform 166"/>
            <p:cNvSpPr>
              <a:spLocks/>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0" name="Freeform 167"/>
            <p:cNvSpPr>
              <a:spLocks/>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1" name="Freeform 168"/>
            <p:cNvSpPr>
              <a:spLocks/>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2" name="Freeform 169"/>
            <p:cNvSpPr>
              <a:spLocks/>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3" name="Freeform 170"/>
            <p:cNvSpPr>
              <a:spLocks/>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4" name="Freeform 171"/>
            <p:cNvSpPr>
              <a:spLocks/>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5" name="Freeform 172"/>
            <p:cNvSpPr>
              <a:spLocks/>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6" name="Freeform 173"/>
            <p:cNvSpPr>
              <a:spLocks/>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7" name="Freeform 174"/>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8" name="Freeform 175"/>
            <p:cNvSpPr>
              <a:spLocks/>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9" name="Freeform 176"/>
            <p:cNvSpPr>
              <a:spLocks/>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10" name="Freeform 177"/>
            <p:cNvSpPr>
              <a:spLocks/>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11" name="Freeform 178"/>
            <p:cNvSpPr>
              <a:spLocks/>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grpSp>
      <p:sp>
        <p:nvSpPr>
          <p:cNvPr id="113" name="文本框 112"/>
          <p:cNvSpPr txBox="1"/>
          <p:nvPr/>
        </p:nvSpPr>
        <p:spPr>
          <a:xfrm>
            <a:off x="787112" y="576660"/>
            <a:ext cx="4719956" cy="748988"/>
          </a:xfrm>
          <a:prstGeom prst="rect">
            <a:avLst/>
          </a:prstGeom>
          <a:solidFill>
            <a:schemeClr val="accent3">
              <a:lumMod val="20000"/>
              <a:lumOff val="80000"/>
            </a:schemeClr>
          </a:solidFill>
        </p:spPr>
        <p:txBody>
          <a:bodyPr wrap="square" rtlCol="0">
            <a:spAutoFit/>
          </a:bodyPr>
          <a:lstStyle/>
          <a:p>
            <a:r>
              <a:rPr kumimoji="1" lang="zh-CN" altLang="en-US" sz="4267" b="1" dirty="0">
                <a:solidFill>
                  <a:srgbClr val="1187B1"/>
                </a:solidFill>
              </a:rPr>
              <a:t>参考资料</a:t>
            </a:r>
            <a:endParaRPr kumimoji="1" lang="en-US" altLang="zh-CN" sz="4267" b="1" dirty="0">
              <a:solidFill>
                <a:srgbClr val="1187B1"/>
              </a:solidFill>
            </a:endParaRPr>
          </a:p>
        </p:txBody>
      </p:sp>
      <p:sp>
        <p:nvSpPr>
          <p:cNvPr id="112" name="矩形 111">
            <a:extLst>
              <a:ext uri="{FF2B5EF4-FFF2-40B4-BE49-F238E27FC236}">
                <a16:creationId xmlns:a16="http://schemas.microsoft.com/office/drawing/2014/main" id="{731DA1D4-9FA5-4148-8A40-7EA891DEDC78}"/>
              </a:ext>
            </a:extLst>
          </p:cNvPr>
          <p:cNvSpPr/>
          <p:nvPr/>
        </p:nvSpPr>
        <p:spPr>
          <a:xfrm>
            <a:off x="786654" y="1683105"/>
            <a:ext cx="4801314" cy="461665"/>
          </a:xfrm>
          <a:prstGeom prst="rect">
            <a:avLst/>
          </a:prstGeom>
        </p:spPr>
        <p:txBody>
          <a:bodyPr wrap="none">
            <a:spAutoFit/>
          </a:bodyPr>
          <a:lstStyle/>
          <a:p>
            <a:r>
              <a:rPr lang="en-US" altLang="zh-CN" b="1" dirty="0"/>
              <a:t>《</a:t>
            </a:r>
            <a:r>
              <a:rPr lang="zh-CN" altLang="en-US" b="1" dirty="0"/>
              <a:t>方寸指间：移动设计实战手册</a:t>
            </a:r>
            <a:r>
              <a:rPr lang="en-US" altLang="zh-CN" b="1" dirty="0"/>
              <a:t>》</a:t>
            </a:r>
            <a:endParaRPr lang="zh-CN" altLang="en-US" b="1" dirty="0"/>
          </a:p>
        </p:txBody>
      </p:sp>
      <p:sp>
        <p:nvSpPr>
          <p:cNvPr id="118" name="矩形 117">
            <a:extLst>
              <a:ext uri="{FF2B5EF4-FFF2-40B4-BE49-F238E27FC236}">
                <a16:creationId xmlns:a16="http://schemas.microsoft.com/office/drawing/2014/main" id="{4DD462B3-61FA-4D88-B428-406E8C7F22BF}"/>
              </a:ext>
            </a:extLst>
          </p:cNvPr>
          <p:cNvSpPr/>
          <p:nvPr/>
        </p:nvSpPr>
        <p:spPr>
          <a:xfrm>
            <a:off x="783358" y="2343028"/>
            <a:ext cx="5503430" cy="1200329"/>
          </a:xfrm>
          <a:prstGeom prst="rect">
            <a:avLst/>
          </a:prstGeom>
        </p:spPr>
        <p:txBody>
          <a:bodyPr wrap="none">
            <a:spAutoFit/>
          </a:bodyPr>
          <a:lstStyle/>
          <a:p>
            <a:r>
              <a:rPr lang="en-US" altLang="zh-CN" b="1" dirty="0"/>
              <a:t>《</a:t>
            </a:r>
            <a:r>
              <a:rPr lang="zh-CN" altLang="en-US" b="1" dirty="0"/>
              <a:t>点石成金</a:t>
            </a:r>
            <a:r>
              <a:rPr lang="en-US" altLang="zh-CN" b="1" dirty="0"/>
              <a:t>:</a:t>
            </a:r>
            <a:r>
              <a:rPr lang="zh-CN" altLang="en-US" b="1" dirty="0"/>
              <a:t>访客至上的网页设计秘笈</a:t>
            </a:r>
            <a:r>
              <a:rPr lang="en-US" altLang="zh-CN" b="1" dirty="0"/>
              <a:t>》</a:t>
            </a:r>
          </a:p>
          <a:p>
            <a:r>
              <a:rPr lang="en-US" altLang="zh-CN" b="1" dirty="0"/>
              <a:t>  </a:t>
            </a:r>
            <a:r>
              <a:rPr lang="zh-CN" altLang="en-US" b="1" dirty="0"/>
              <a:t>简书网站</a:t>
            </a:r>
            <a:endParaRPr lang="en-US" altLang="zh-CN" b="1" dirty="0"/>
          </a:p>
          <a:p>
            <a:r>
              <a:rPr lang="en-US" altLang="zh-CN" b="1" dirty="0"/>
              <a:t>  </a:t>
            </a:r>
            <a:r>
              <a:rPr lang="zh-CN" altLang="en-US" b="1" dirty="0"/>
              <a:t>知乎</a:t>
            </a:r>
            <a:endParaRPr lang="en-US" altLang="zh-CN" b="1" dirty="0"/>
          </a:p>
        </p:txBody>
      </p:sp>
      <p:sp>
        <p:nvSpPr>
          <p:cNvPr id="119" name="文本框 118">
            <a:extLst>
              <a:ext uri="{FF2B5EF4-FFF2-40B4-BE49-F238E27FC236}">
                <a16:creationId xmlns:a16="http://schemas.microsoft.com/office/drawing/2014/main" id="{4F5548D4-5B83-4B11-A5E0-3CF9F590B3B6}"/>
              </a:ext>
            </a:extLst>
          </p:cNvPr>
          <p:cNvSpPr txBox="1"/>
          <p:nvPr/>
        </p:nvSpPr>
        <p:spPr>
          <a:xfrm>
            <a:off x="778685" y="3670628"/>
            <a:ext cx="4719956" cy="748988"/>
          </a:xfrm>
          <a:prstGeom prst="rect">
            <a:avLst/>
          </a:prstGeom>
          <a:solidFill>
            <a:schemeClr val="accent3">
              <a:lumMod val="20000"/>
              <a:lumOff val="80000"/>
            </a:schemeClr>
          </a:solidFill>
        </p:spPr>
        <p:txBody>
          <a:bodyPr wrap="square" rtlCol="0">
            <a:spAutoFit/>
          </a:bodyPr>
          <a:lstStyle/>
          <a:p>
            <a:r>
              <a:rPr kumimoji="1" lang="zh-CN" altLang="en-US" sz="4267" b="1" dirty="0">
                <a:solidFill>
                  <a:srgbClr val="1187B1"/>
                </a:solidFill>
              </a:rPr>
              <a:t>分工及评价</a:t>
            </a:r>
            <a:endParaRPr kumimoji="1" lang="en-US" altLang="zh-CN" sz="4267" b="1" dirty="0">
              <a:solidFill>
                <a:srgbClr val="1187B1"/>
              </a:solidFill>
            </a:endParaRPr>
          </a:p>
        </p:txBody>
      </p:sp>
      <p:sp>
        <p:nvSpPr>
          <p:cNvPr id="120" name="矩形 119">
            <a:extLst>
              <a:ext uri="{FF2B5EF4-FFF2-40B4-BE49-F238E27FC236}">
                <a16:creationId xmlns:a16="http://schemas.microsoft.com/office/drawing/2014/main" id="{50C19B6D-3317-4350-8F5A-56DF3DB22C75}"/>
              </a:ext>
            </a:extLst>
          </p:cNvPr>
          <p:cNvSpPr/>
          <p:nvPr/>
        </p:nvSpPr>
        <p:spPr>
          <a:xfrm>
            <a:off x="788673" y="4593752"/>
            <a:ext cx="10086847" cy="1938992"/>
          </a:xfrm>
          <a:prstGeom prst="rect">
            <a:avLst/>
          </a:prstGeom>
        </p:spPr>
        <p:txBody>
          <a:bodyPr wrap="square">
            <a:spAutoFit/>
          </a:bodyPr>
          <a:lstStyle/>
          <a:p>
            <a:r>
              <a:rPr lang="zh-CN" altLang="en-US" b="1" dirty="0"/>
              <a:t>吴桐：</a:t>
            </a:r>
            <a:r>
              <a:rPr lang="en-US" altLang="zh-CN" b="1" dirty="0"/>
              <a:t>9.5 PPT</a:t>
            </a:r>
            <a:r>
              <a:rPr lang="zh-CN" altLang="en-US" b="1" dirty="0"/>
              <a:t>制作 界面原型设计</a:t>
            </a:r>
            <a:endParaRPr lang="en-US" altLang="zh-CN" b="1" dirty="0"/>
          </a:p>
          <a:p>
            <a:r>
              <a:rPr lang="zh-CN" altLang="en-US" b="1" dirty="0"/>
              <a:t>邬立东：</a:t>
            </a:r>
            <a:r>
              <a:rPr lang="en-US" altLang="zh-CN" b="1" dirty="0"/>
              <a:t>9.0 </a:t>
            </a:r>
            <a:r>
              <a:rPr lang="zh-CN" altLang="en-US" b="1" dirty="0"/>
              <a:t>界面原型初步设计</a:t>
            </a:r>
            <a:endParaRPr lang="en-US" altLang="zh-CN" b="1" dirty="0"/>
          </a:p>
          <a:p>
            <a:r>
              <a:rPr lang="zh-CN" altLang="en-US" b="1" dirty="0"/>
              <a:t>袁泽成：</a:t>
            </a:r>
            <a:r>
              <a:rPr lang="en-US" altLang="zh-CN" b="1" dirty="0"/>
              <a:t>8.5 </a:t>
            </a:r>
            <a:r>
              <a:rPr lang="zh-CN" altLang="en-US" b="1" dirty="0"/>
              <a:t>资料收集</a:t>
            </a:r>
            <a:endParaRPr lang="en-US" altLang="zh-CN" b="1" dirty="0"/>
          </a:p>
          <a:p>
            <a:r>
              <a:rPr lang="zh-CN" altLang="en-US" b="1" dirty="0"/>
              <a:t>赵高生：</a:t>
            </a:r>
            <a:r>
              <a:rPr lang="en-US" altLang="zh-CN" b="1" dirty="0"/>
              <a:t>8.4 </a:t>
            </a:r>
            <a:r>
              <a:rPr lang="zh-CN" altLang="en-US" b="1" dirty="0"/>
              <a:t>资料收集</a:t>
            </a:r>
            <a:endParaRPr lang="en-US" altLang="zh-CN" b="1" dirty="0"/>
          </a:p>
          <a:p>
            <a:r>
              <a:rPr lang="zh-CN" altLang="en-US" b="1" dirty="0"/>
              <a:t>尹健瑾：</a:t>
            </a:r>
            <a:r>
              <a:rPr lang="en-US" altLang="zh-CN" b="1" dirty="0"/>
              <a:t>8.6 </a:t>
            </a:r>
            <a:r>
              <a:rPr lang="zh-CN" altLang="en-US" b="1" dirty="0"/>
              <a:t>资料收集、用户访谈问题整理</a:t>
            </a:r>
          </a:p>
        </p:txBody>
      </p:sp>
    </p:spTree>
    <p:extLst>
      <p:ext uri="{BB962C8B-B14F-4D97-AF65-F5344CB8AC3E}">
        <p14:creationId xmlns:p14="http://schemas.microsoft.com/office/powerpoint/2010/main" val="127011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60252" y="2619288"/>
            <a:ext cx="7473085" cy="1959429"/>
            <a:chOff x="1769593" y="1964466"/>
            <a:chExt cx="5604814" cy="1469572"/>
          </a:xfrm>
        </p:grpSpPr>
        <p:sp>
          <p:nvSpPr>
            <p:cNvPr id="4" name="上凸带形 3"/>
            <p:cNvSpPr/>
            <p:nvPr/>
          </p:nvSpPr>
          <p:spPr>
            <a:xfrm>
              <a:off x="1769593" y="1964466"/>
              <a:ext cx="5604814" cy="1469572"/>
            </a:xfrm>
            <a:prstGeom prst="ribbon2">
              <a:avLst>
                <a:gd name="adj1" fmla="val 33333"/>
                <a:gd name="adj2" fmla="val 73944"/>
              </a:avLst>
            </a:prstGeom>
            <a:solidFill>
              <a:srgbClr val="FEDB4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a:off x="3539532" y="2095141"/>
              <a:ext cx="2064940" cy="475515"/>
            </a:xfrm>
            <a:prstGeom prst="rect">
              <a:avLst/>
            </a:prstGeom>
          </p:spPr>
          <p:txBody>
            <a:bodyPr wrap="none">
              <a:spAutoFit/>
            </a:bodyPr>
            <a:lstStyle/>
            <a:p>
              <a:pPr algn="ctr">
                <a:lnSpc>
                  <a:spcPct val="110000"/>
                </a:lnSpc>
              </a:pPr>
              <a:r>
                <a:rPr kumimoji="1" lang="en-US" altLang="zh-CN" sz="3200" b="1" dirty="0">
                  <a:solidFill>
                    <a:srgbClr val="FFFFFF"/>
                  </a:solidFill>
                  <a:effectLst>
                    <a:outerShdw blurRad="50800" dist="38100" dir="5400000" algn="t" rotWithShape="0">
                      <a:prstClr val="black">
                        <a:alpha val="40000"/>
                      </a:prstClr>
                    </a:outerShdw>
                  </a:effectLst>
                  <a:latin typeface="Arial"/>
                  <a:cs typeface="Arial"/>
                </a:rPr>
                <a:t>THANK YOU!</a:t>
              </a:r>
            </a:p>
          </p:txBody>
        </p:sp>
      </p:grpSp>
    </p:spTree>
    <p:extLst>
      <p:ext uri="{BB962C8B-B14F-4D97-AF65-F5344CB8AC3E}">
        <p14:creationId xmlns:p14="http://schemas.microsoft.com/office/powerpoint/2010/main" val="24866087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原型基本包括：</a:t>
            </a:r>
            <a:endParaRPr kumimoji="1" lang="en-US" altLang="zh-CN" sz="4267" b="1" dirty="0">
              <a:solidFill>
                <a:srgbClr val="1187B1"/>
              </a:solidFill>
            </a:endParaRPr>
          </a:p>
        </p:txBody>
      </p:sp>
      <p:sp>
        <p:nvSpPr>
          <p:cNvPr id="14" name="矩形 13"/>
          <p:cNvSpPr/>
          <p:nvPr/>
        </p:nvSpPr>
        <p:spPr>
          <a:xfrm>
            <a:off x="501362" y="1113146"/>
            <a:ext cx="10791478" cy="4524315"/>
          </a:xfrm>
          <a:prstGeom prst="rect">
            <a:avLst/>
          </a:prstGeom>
        </p:spPr>
        <p:txBody>
          <a:bodyPr wrap="square">
            <a:spAutoFit/>
          </a:bodyPr>
          <a:lstStyle/>
          <a:p>
            <a:r>
              <a:rPr lang="zh-CN" altLang="en-US" sz="3200" b="1" dirty="0"/>
              <a:t>体现主要的功能；</a:t>
            </a:r>
            <a:endParaRPr lang="en-US" altLang="zh-CN" sz="3200" b="1" dirty="0"/>
          </a:p>
          <a:p>
            <a:br>
              <a:rPr lang="zh-CN" altLang="en-US" sz="3200" b="1" dirty="0"/>
            </a:br>
            <a:r>
              <a:rPr lang="zh-CN" altLang="en-US" sz="3200" b="1" dirty="0"/>
              <a:t>提供基本的界面风格；</a:t>
            </a:r>
            <a:endParaRPr lang="en-US" altLang="zh-CN" sz="3200" b="1" dirty="0"/>
          </a:p>
          <a:p>
            <a:br>
              <a:rPr lang="zh-CN" altLang="en-US" sz="3200" b="1" dirty="0"/>
            </a:br>
            <a:r>
              <a:rPr lang="zh-CN" altLang="en-US" sz="3200" b="1" dirty="0"/>
              <a:t>展示比较模糊的部分，以便于确认或进一步明确，防患于未然。</a:t>
            </a:r>
            <a:endParaRPr lang="en-US" altLang="zh-CN" sz="3200" b="1" dirty="0"/>
          </a:p>
          <a:p>
            <a:br>
              <a:rPr lang="zh-CN" altLang="en-US" sz="3200" b="1" dirty="0"/>
            </a:br>
            <a:r>
              <a:rPr lang="zh-CN" altLang="en-US" sz="3200" b="1" dirty="0"/>
              <a:t>原型最好是可运行的，至少在各主要功能模块之间能够建立相互连接。</a:t>
            </a:r>
            <a:endParaRPr lang="zh-CN" altLang="en-US" sz="3200" b="1" i="0" dirty="0">
              <a:solidFill>
                <a:srgbClr val="4C4C4C"/>
              </a:solidFill>
              <a:effectLst/>
              <a:latin typeface="-apple-system"/>
            </a:endParaRPr>
          </a:p>
        </p:txBody>
      </p:sp>
    </p:spTree>
    <p:extLst>
      <p:ext uri="{BB962C8B-B14F-4D97-AF65-F5344CB8AC3E}">
        <p14:creationId xmlns:p14="http://schemas.microsoft.com/office/powerpoint/2010/main" val="42702979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162042"/>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界面设计流程：</a:t>
            </a:r>
            <a:endParaRPr kumimoji="1" lang="en-US" altLang="zh-CN" sz="4267" b="1" dirty="0">
              <a:solidFill>
                <a:srgbClr val="1187B1"/>
              </a:solidFill>
            </a:endParaRPr>
          </a:p>
        </p:txBody>
      </p:sp>
      <p:sp>
        <p:nvSpPr>
          <p:cNvPr id="7" name="矩形 6">
            <a:extLst>
              <a:ext uri="{FF2B5EF4-FFF2-40B4-BE49-F238E27FC236}">
                <a16:creationId xmlns:a16="http://schemas.microsoft.com/office/drawing/2014/main" id="{ADA498AC-7BF8-4225-A05C-8B45F349690A}"/>
              </a:ext>
            </a:extLst>
          </p:cNvPr>
          <p:cNvSpPr/>
          <p:nvPr/>
        </p:nvSpPr>
        <p:spPr>
          <a:xfrm>
            <a:off x="501362" y="1181109"/>
            <a:ext cx="8765541" cy="461665"/>
          </a:xfrm>
          <a:prstGeom prst="rect">
            <a:avLst/>
          </a:prstGeom>
        </p:spPr>
        <p:txBody>
          <a:bodyPr wrap="none">
            <a:spAutoFit/>
          </a:bodyPr>
          <a:lstStyle/>
          <a:p>
            <a:r>
              <a:rPr lang="zh-CN" altLang="en-US" b="1" dirty="0"/>
              <a:t>交互设计阶段一般有产品经理、交互设计师和</a:t>
            </a:r>
            <a:r>
              <a:rPr lang="en-US" altLang="zh-CN" b="1" dirty="0"/>
              <a:t>UI</a:t>
            </a:r>
            <a:r>
              <a:rPr lang="zh-CN" altLang="en-US" b="1" dirty="0"/>
              <a:t>设计师主要参与</a:t>
            </a:r>
            <a:endParaRPr lang="en-US" altLang="zh-CN" b="1" dirty="0"/>
          </a:p>
        </p:txBody>
      </p:sp>
      <p:pic>
        <p:nvPicPr>
          <p:cNvPr id="11" name="图片 10" descr="文档1 - Word">
            <a:extLst>
              <a:ext uri="{FF2B5EF4-FFF2-40B4-BE49-F238E27FC236}">
                <a16:creationId xmlns:a16="http://schemas.microsoft.com/office/drawing/2014/main" id="{DF85C6E3-09FF-4785-BB7F-63643B8064AE}"/>
              </a:ext>
            </a:extLst>
          </p:cNvPr>
          <p:cNvPicPr>
            <a:picLocks noChangeAspect="1"/>
          </p:cNvPicPr>
          <p:nvPr/>
        </p:nvPicPr>
        <p:blipFill rotWithShape="1">
          <a:blip r:embed="rId2"/>
          <a:srcRect l="32878" t="35230" r="11793" b="15351"/>
          <a:stretch/>
        </p:blipFill>
        <p:spPr>
          <a:xfrm>
            <a:off x="1304129" y="2096888"/>
            <a:ext cx="9185944" cy="3867324"/>
          </a:xfrm>
          <a:prstGeom prst="rect">
            <a:avLst/>
          </a:prstGeom>
        </p:spPr>
      </p:pic>
    </p:spTree>
    <p:extLst>
      <p:ext uri="{BB962C8B-B14F-4D97-AF65-F5344CB8AC3E}">
        <p14:creationId xmlns:p14="http://schemas.microsoft.com/office/powerpoint/2010/main" val="38458784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dirty="0"/>
              <a:t>点石成金</a:t>
            </a:r>
            <a:r>
              <a:rPr lang="en-US" altLang="zh-CN" sz="4400" dirty="0"/>
              <a:t>:</a:t>
            </a:r>
            <a:r>
              <a:rPr lang="zh-CN" altLang="en-US" sz="4400" dirty="0"/>
              <a:t>访客至上的网页设计秘笈</a:t>
            </a:r>
            <a:endParaRPr lang="en-US" altLang="zh-CN" sz="4400" dirty="0"/>
          </a:p>
          <a:p>
            <a:r>
              <a:rPr lang="en-US" altLang="zh-CN" sz="4400" dirty="0"/>
              <a:t>Don’t Make Me Think</a:t>
            </a:r>
            <a:r>
              <a:rPr lang="zh-CN" altLang="en-US" sz="4400" dirty="0"/>
              <a:t>（著：</a:t>
            </a:r>
            <a:r>
              <a:rPr lang="en-US" altLang="zh-CN" sz="4400" dirty="0"/>
              <a:t>(</a:t>
            </a:r>
            <a:r>
              <a:rPr lang="zh-CN" altLang="en-US" sz="4400" dirty="0"/>
              <a:t>美</a:t>
            </a:r>
            <a:r>
              <a:rPr lang="en-US" altLang="zh-CN" sz="4400" dirty="0"/>
              <a:t>)</a:t>
            </a:r>
            <a:r>
              <a:rPr lang="zh-CN" altLang="en-US" sz="4400" dirty="0"/>
              <a:t>克鲁格）</a:t>
            </a:r>
            <a:endParaRPr kumimoji="1" lang="en-US" altLang="zh-CN" sz="4267" b="1" dirty="0">
              <a:solidFill>
                <a:srgbClr val="1187B1"/>
              </a:solidFill>
            </a:endParaRPr>
          </a:p>
        </p:txBody>
      </p:sp>
      <p:sp>
        <p:nvSpPr>
          <p:cNvPr id="3" name="文本框 2"/>
          <p:cNvSpPr txBox="1"/>
          <p:nvPr/>
        </p:nvSpPr>
        <p:spPr>
          <a:xfrm>
            <a:off x="501362" y="2090891"/>
            <a:ext cx="6128038" cy="1898084"/>
          </a:xfrm>
          <a:prstGeom prst="rect">
            <a:avLst/>
          </a:prstGeom>
          <a:noFill/>
        </p:spPr>
        <p:txBody>
          <a:bodyPr wrap="square" rtlCol="0">
            <a:spAutoFit/>
          </a:bodyPr>
          <a:lstStyle/>
          <a:p>
            <a:r>
              <a:rPr kumimoji="1" lang="zh-CN" altLang="en-US" sz="5867" b="1" dirty="0">
                <a:solidFill>
                  <a:srgbClr val="E65B4F"/>
                </a:solidFill>
              </a:rPr>
              <a:t>偏向于从原则上理解设计</a:t>
            </a:r>
          </a:p>
        </p:txBody>
      </p:sp>
      <p:sp>
        <p:nvSpPr>
          <p:cNvPr id="14" name="矩形 13"/>
          <p:cNvSpPr/>
          <p:nvPr/>
        </p:nvSpPr>
        <p:spPr>
          <a:xfrm>
            <a:off x="685367" y="5048250"/>
            <a:ext cx="5211734" cy="1292662"/>
          </a:xfrm>
          <a:prstGeom prst="rect">
            <a:avLst/>
          </a:prstGeom>
        </p:spPr>
        <p:txBody>
          <a:bodyPr wrap="square">
            <a:spAutoFit/>
          </a:bodyPr>
          <a:lstStyle/>
          <a:p>
            <a:pPr marL="228594" indent="-228594">
              <a:lnSpc>
                <a:spcPct val="130000"/>
              </a:lnSpc>
              <a:buFont typeface="Arial"/>
              <a:buChar char="•"/>
            </a:pPr>
            <a:r>
              <a:rPr lang="zh-CN" altLang="en-US" sz="2000" dirty="0"/>
              <a:t>史蒂夫</a:t>
            </a:r>
            <a:r>
              <a:rPr lang="en-US" altLang="zh-CN" sz="2000" dirty="0"/>
              <a:t>·</a:t>
            </a:r>
            <a:r>
              <a:rPr lang="zh-CN" altLang="en-US" sz="2000" dirty="0"/>
              <a:t>克鲁格</a:t>
            </a:r>
            <a:endParaRPr lang="en-US" altLang="zh-CN" sz="2000" dirty="0"/>
          </a:p>
          <a:p>
            <a:pPr marL="228594" indent="-228594">
              <a:lnSpc>
                <a:spcPct val="130000"/>
              </a:lnSpc>
              <a:buFont typeface="Arial"/>
              <a:buChar char="•"/>
            </a:pPr>
            <a:r>
              <a:rPr lang="zh-CN" altLang="en-US" sz="2000" dirty="0"/>
              <a:t>曾为苹果，彭博，</a:t>
            </a:r>
            <a:r>
              <a:rPr lang="en-US" altLang="zh-CN" sz="2000" dirty="0"/>
              <a:t>Lexus.com</a:t>
            </a:r>
            <a:r>
              <a:rPr lang="zh-CN" altLang="en-US" sz="2000" dirty="0"/>
              <a:t>，</a:t>
            </a:r>
            <a:r>
              <a:rPr lang="en-US" altLang="zh-CN" sz="2000" dirty="0"/>
              <a:t>NPR</a:t>
            </a:r>
            <a:r>
              <a:rPr lang="zh-CN" altLang="en-US" sz="2000" dirty="0"/>
              <a:t>，国际货币基金等众多客户担任可用性顾问。</a:t>
            </a:r>
            <a:endParaRPr kumimoji="1" lang="zh-CN" altLang="en-US" sz="1800" dirty="0">
              <a:solidFill>
                <a:srgbClr val="333333"/>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080" y="1943100"/>
            <a:ext cx="4038600" cy="30861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Steve Krug的照片（点击高分辨率照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165" y="3988975"/>
            <a:ext cx="2710136" cy="1394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3934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dirty="0"/>
              <a:t>  在本书中总结可用性设计的三大定律（</a:t>
            </a:r>
            <a:r>
              <a:rPr lang="en-US" altLang="zh-CN" sz="4400" b="1" dirty="0"/>
              <a:t>Krug</a:t>
            </a:r>
            <a:r>
              <a:rPr lang="zh-CN" altLang="en-US" sz="4400" b="1" dirty="0"/>
              <a:t>可用性三大定律</a:t>
            </a:r>
            <a:r>
              <a:rPr lang="zh-CN" altLang="en-US" sz="4400" dirty="0"/>
              <a:t>），分别是：</a:t>
            </a:r>
            <a:endParaRPr kumimoji="1" lang="en-US" altLang="zh-CN" sz="4267" b="1" dirty="0">
              <a:solidFill>
                <a:srgbClr val="1187B1"/>
              </a:solidFill>
            </a:endParaRPr>
          </a:p>
        </p:txBody>
      </p:sp>
      <p:sp>
        <p:nvSpPr>
          <p:cNvPr id="14" name="矩形 13"/>
          <p:cNvSpPr/>
          <p:nvPr/>
        </p:nvSpPr>
        <p:spPr>
          <a:xfrm>
            <a:off x="501362" y="2010768"/>
            <a:ext cx="10791478" cy="4401205"/>
          </a:xfrm>
          <a:prstGeom prst="rect">
            <a:avLst/>
          </a:prstGeom>
        </p:spPr>
        <p:txBody>
          <a:bodyPr wrap="square">
            <a:spAutoFit/>
          </a:bodyPr>
          <a:lstStyle/>
          <a:p>
            <a:pPr>
              <a:buFont typeface="Arial"/>
              <a:buChar char="•"/>
            </a:pPr>
            <a:r>
              <a:rPr lang="zh-CN" altLang="en-US" sz="4000" b="1" dirty="0">
                <a:solidFill>
                  <a:srgbClr val="4C4C4C"/>
                </a:solidFill>
                <a:latin typeface="-apple-system"/>
              </a:rPr>
              <a:t>别让我思考</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点击多少次都没关系，只要每次点击都是无须思考，明确无误的选择</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去掉页面上一半的文字，然后把剩下的文字再去掉一半</a:t>
            </a:r>
            <a:endParaRPr lang="zh-CN" altLang="en-US" sz="4000" b="0" i="0" dirty="0">
              <a:solidFill>
                <a:srgbClr val="4C4C4C"/>
              </a:solidFill>
              <a:effectLst/>
              <a:latin typeface="-apple-system"/>
            </a:endParaRPr>
          </a:p>
        </p:txBody>
      </p:sp>
    </p:spTree>
    <p:extLst>
      <p:ext uri="{BB962C8B-B14F-4D97-AF65-F5344CB8AC3E}">
        <p14:creationId xmlns:p14="http://schemas.microsoft.com/office/powerpoint/2010/main" val="17432699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200329"/>
          </a:xfrm>
          <a:prstGeom prst="rect">
            <a:avLst/>
          </a:prstGeom>
          <a:solidFill>
            <a:schemeClr val="accent3"/>
          </a:solidFill>
        </p:spPr>
        <p:txBody>
          <a:bodyPr wrap="square" rtlCol="0">
            <a:spAutoFit/>
          </a:bodyPr>
          <a:lstStyle/>
          <a:p>
            <a:r>
              <a:rPr lang="zh-CN" altLang="en-US" sz="3600" dirty="0"/>
              <a:t>针对用户使用</a:t>
            </a:r>
            <a:r>
              <a:rPr lang="en-US" altLang="zh-CN" sz="3600" dirty="0"/>
              <a:t>Web</a:t>
            </a:r>
            <a:r>
              <a:rPr lang="zh-CN" altLang="en-US" sz="3600" dirty="0"/>
              <a:t>习惯提出了以下设计原则来细化第一定律（</a:t>
            </a:r>
            <a:r>
              <a:rPr lang="zh-CN" altLang="en-US" sz="3600" b="1" dirty="0">
                <a:solidFill>
                  <a:srgbClr val="4C4C4C"/>
                </a:solidFill>
                <a:latin typeface="-apple-system"/>
              </a:rPr>
              <a:t>别让我思考</a:t>
            </a:r>
            <a:r>
              <a:rPr lang="zh-CN" altLang="en-US" sz="3600" dirty="0"/>
              <a:t>）：</a:t>
            </a:r>
            <a:endParaRPr kumimoji="1" lang="en-US" altLang="zh-CN" sz="3600" b="1" dirty="0">
              <a:solidFill>
                <a:srgbClr val="1187B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828328515"/>
              </p:ext>
            </p:extLst>
          </p:nvPr>
        </p:nvGraphicFramePr>
        <p:xfrm>
          <a:off x="607263" y="1790024"/>
          <a:ext cx="10685577" cy="4926338"/>
        </p:xfrm>
        <a:graphic>
          <a:graphicData uri="http://schemas.openxmlformats.org/drawingml/2006/table">
            <a:tbl>
              <a:tblPr firstRow="1" bandRow="1">
                <a:tableStyleId>{00A15C55-8517-42AA-B614-E9B94910E393}</a:tableStyleId>
              </a:tblPr>
              <a:tblGrid>
                <a:gridCol w="1126288">
                  <a:extLst>
                    <a:ext uri="{9D8B030D-6E8A-4147-A177-3AD203B41FA5}">
                      <a16:colId xmlns:a16="http://schemas.microsoft.com/office/drawing/2014/main" val="20000"/>
                    </a:ext>
                  </a:extLst>
                </a:gridCol>
                <a:gridCol w="2495550">
                  <a:extLst>
                    <a:ext uri="{9D8B030D-6E8A-4147-A177-3AD203B41FA5}">
                      <a16:colId xmlns:a16="http://schemas.microsoft.com/office/drawing/2014/main" val="20001"/>
                    </a:ext>
                  </a:extLst>
                </a:gridCol>
                <a:gridCol w="7063739">
                  <a:extLst>
                    <a:ext uri="{9D8B030D-6E8A-4147-A177-3AD203B41FA5}">
                      <a16:colId xmlns:a16="http://schemas.microsoft.com/office/drawing/2014/main" val="20002"/>
                    </a:ext>
                  </a:extLst>
                </a:gridCol>
              </a:tblGrid>
              <a:tr h="908689">
                <a:tc>
                  <a:txBody>
                    <a:bodyPr/>
                    <a:lstStyle/>
                    <a:p>
                      <a:r>
                        <a:rPr lang="zh-CN" altLang="en-US" dirty="0"/>
                        <a:t>序号</a:t>
                      </a:r>
                    </a:p>
                  </a:txBody>
                  <a:tcPr anchor="ctr"/>
                </a:tc>
                <a:tc>
                  <a:txBody>
                    <a:bodyPr/>
                    <a:lstStyle/>
                    <a:p>
                      <a:r>
                        <a:rPr lang="en-US"/>
                        <a:t>Web</a:t>
                      </a:r>
                      <a:r>
                        <a:rPr lang="zh-CN" altLang="en-US"/>
                        <a:t>使用习惯</a:t>
                      </a:r>
                    </a:p>
                  </a:txBody>
                  <a:tcPr anchor="ctr"/>
                </a:tc>
                <a:tc>
                  <a:txBody>
                    <a:bodyPr/>
                    <a:lstStyle/>
                    <a:p>
                      <a:r>
                        <a:rPr lang="zh-CN" altLang="en-US" dirty="0"/>
                        <a:t>设计原则</a:t>
                      </a:r>
                    </a:p>
                  </a:txBody>
                  <a:tcPr anchor="ctr"/>
                </a:tc>
                <a:extLst>
                  <a:ext uri="{0D108BD9-81ED-4DB2-BD59-A6C34878D82A}">
                    <a16:rowId xmlns:a16="http://schemas.microsoft.com/office/drawing/2014/main" val="10000"/>
                  </a:ext>
                </a:extLst>
              </a:tr>
              <a:tr h="1619439">
                <a:tc>
                  <a:txBody>
                    <a:bodyPr/>
                    <a:lstStyle/>
                    <a:p>
                      <a:r>
                        <a:rPr lang="en-US" altLang="zh-CN"/>
                        <a:t>1</a:t>
                      </a:r>
                    </a:p>
                  </a:txBody>
                  <a:tcPr anchor="ctr"/>
                </a:tc>
                <a:tc>
                  <a:txBody>
                    <a:bodyPr/>
                    <a:lstStyle/>
                    <a:p>
                      <a:r>
                        <a:rPr lang="zh-CN" altLang="en-US"/>
                        <a:t>不是阅读，而是扫描</a:t>
                      </a:r>
                    </a:p>
                  </a:txBody>
                  <a:tcPr anchor="ctr"/>
                </a:tc>
                <a:tc>
                  <a:txBody>
                    <a:bodyPr/>
                    <a:lstStyle/>
                    <a:p>
                      <a:r>
                        <a:rPr lang="en-US" altLang="zh-CN" dirty="0"/>
                        <a:t>1</a:t>
                      </a:r>
                      <a:r>
                        <a:rPr lang="zh-CN" altLang="en-US" dirty="0"/>
                        <a:t>、把页面划分成明确定义的区域</a:t>
                      </a:r>
                      <a:br>
                        <a:rPr lang="zh-CN" altLang="en-US" dirty="0"/>
                      </a:br>
                      <a:r>
                        <a:rPr lang="en-US" altLang="zh-CN" dirty="0"/>
                        <a:t>2</a:t>
                      </a:r>
                      <a:r>
                        <a:rPr lang="zh-CN" altLang="en-US" dirty="0"/>
                        <a:t>、在每个页面建立清楚的视觉层次：越重要的地方越突出（用字体大小、颜色、留白、置顶等方式突出）、逻辑上相关的部分在视觉上也相关、逻辑上包含部分在视觉上进行嵌套</a:t>
                      </a:r>
                    </a:p>
                  </a:txBody>
                  <a:tcPr anchor="ctr"/>
                </a:tc>
                <a:extLst>
                  <a:ext uri="{0D108BD9-81ED-4DB2-BD59-A6C34878D82A}">
                    <a16:rowId xmlns:a16="http://schemas.microsoft.com/office/drawing/2014/main" val="10001"/>
                  </a:ext>
                </a:extLst>
              </a:tr>
              <a:tr h="1002510">
                <a:tc>
                  <a:txBody>
                    <a:bodyPr/>
                    <a:lstStyle/>
                    <a:p>
                      <a:r>
                        <a:rPr lang="en-US" altLang="zh-CN"/>
                        <a:t>2</a:t>
                      </a:r>
                    </a:p>
                  </a:txBody>
                  <a:tcPr anchor="ctr"/>
                </a:tc>
                <a:tc>
                  <a:txBody>
                    <a:bodyPr/>
                    <a:lstStyle/>
                    <a:p>
                      <a:r>
                        <a:rPr lang="zh-CN" altLang="en-US"/>
                        <a:t>不作最佳选择，而是满意即可</a:t>
                      </a:r>
                    </a:p>
                  </a:txBody>
                  <a:tcPr anchor="ctr"/>
                </a:tc>
                <a:tc>
                  <a:txBody>
                    <a:bodyPr/>
                    <a:lstStyle/>
                    <a:p>
                      <a:r>
                        <a:rPr lang="en-US" altLang="zh-CN"/>
                        <a:t>1</a:t>
                      </a:r>
                      <a:r>
                        <a:rPr lang="zh-CN" altLang="en-US"/>
                        <a:t>、明显标识可以点击的地方</a:t>
                      </a:r>
                      <a:br>
                        <a:rPr lang="zh-CN" altLang="en-US"/>
                      </a:br>
                      <a:r>
                        <a:rPr lang="en-US" altLang="zh-CN"/>
                        <a:t>2</a:t>
                      </a:r>
                      <a:r>
                        <a:rPr lang="zh-CN" altLang="en-US"/>
                        <a:t>、将最佳选择突出展示</a:t>
                      </a:r>
                      <a:br>
                        <a:rPr lang="zh-CN" altLang="en-US"/>
                      </a:br>
                      <a:r>
                        <a:rPr lang="en-US" altLang="zh-CN"/>
                        <a:t>3</a:t>
                      </a:r>
                      <a:r>
                        <a:rPr lang="zh-CN" altLang="en-US"/>
                        <a:t>、不要用户做过多选择</a:t>
                      </a:r>
                    </a:p>
                  </a:txBody>
                  <a:tcPr anchor="ctr"/>
                </a:tc>
                <a:extLst>
                  <a:ext uri="{0D108BD9-81ED-4DB2-BD59-A6C34878D82A}">
                    <a16:rowId xmlns:a16="http://schemas.microsoft.com/office/drawing/2014/main" val="10002"/>
                  </a:ext>
                </a:extLst>
              </a:tr>
              <a:tr h="908689">
                <a:tc>
                  <a:txBody>
                    <a:bodyPr/>
                    <a:lstStyle/>
                    <a:p>
                      <a:r>
                        <a:rPr lang="en-US" altLang="zh-CN"/>
                        <a:t>3</a:t>
                      </a:r>
                    </a:p>
                  </a:txBody>
                  <a:tcPr anchor="ctr"/>
                </a:tc>
                <a:tc>
                  <a:txBody>
                    <a:bodyPr/>
                    <a:lstStyle/>
                    <a:p>
                      <a:r>
                        <a:rPr lang="zh-CN" altLang="en-US"/>
                        <a:t>不追根究底，而是勉强应付</a:t>
                      </a:r>
                    </a:p>
                  </a:txBody>
                  <a:tcPr anchor="ctr"/>
                </a:tc>
                <a:tc>
                  <a:txBody>
                    <a:bodyPr/>
                    <a:lstStyle/>
                    <a:p>
                      <a:r>
                        <a:rPr lang="en-US" altLang="zh-CN" dirty="0"/>
                        <a:t>1</a:t>
                      </a:r>
                      <a:r>
                        <a:rPr lang="zh-CN" altLang="en-US" dirty="0"/>
                        <a:t>、尽量利用习惯用法，降低用户学习成本</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311403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Office 主题">
  <a:themeElements>
    <a:clrScheme name="自定义 103">
      <a:dk1>
        <a:srgbClr val="103154"/>
      </a:dk1>
      <a:lt1>
        <a:srgbClr val="FFFFFF"/>
      </a:lt1>
      <a:dk2>
        <a:srgbClr val="00BFC3"/>
      </a:dk2>
      <a:lt2>
        <a:srgbClr val="0096FF"/>
      </a:lt2>
      <a:accent1>
        <a:srgbClr val="FF7F01"/>
      </a:accent1>
      <a:accent2>
        <a:srgbClr val="F1B015"/>
      </a:accent2>
      <a:accent3>
        <a:srgbClr val="FBEC85"/>
      </a:accent3>
      <a:accent4>
        <a:srgbClr val="0096FF"/>
      </a:accent4>
      <a:accent5>
        <a:srgbClr val="DA5AF4"/>
      </a:accent5>
      <a:accent6>
        <a:srgbClr val="9D09D1"/>
      </a:accent6>
      <a:hlink>
        <a:srgbClr val="1286C9"/>
      </a:hlink>
      <a:folHlink>
        <a:srgbClr val="A8C2E7"/>
      </a:folHlink>
    </a:clrScheme>
    <a:fontScheme name="Century Gothic">
      <a:majorFont>
        <a:latin typeface="Century Gothic"/>
        <a:ea typeface="微软雅黑"/>
        <a:cs typeface=""/>
      </a:majorFont>
      <a:minorFont>
        <a:latin typeface="Century Gothic"/>
        <a:ea typeface="微软雅黑"/>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1649</Words>
  <Application>Microsoft Office PowerPoint</Application>
  <PresentationFormat>自定义</PresentationFormat>
  <Paragraphs>202</Paragraphs>
  <Slides>43</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-apple-system</vt:lpstr>
      <vt:lpstr>等线</vt:lpstr>
      <vt:lpstr>微软雅黑</vt:lpstr>
      <vt:lpstr>Arial</vt:lpstr>
      <vt:lpstr>Century Gothic</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 PLUS</dc:creator>
  <cp:lastModifiedBy>吴桐</cp:lastModifiedBy>
  <cp:revision>118</cp:revision>
  <dcterms:created xsi:type="dcterms:W3CDTF">2015-04-26T00:57:12Z</dcterms:created>
  <dcterms:modified xsi:type="dcterms:W3CDTF">2017-11-22T15:06:26Z</dcterms:modified>
</cp:coreProperties>
</file>